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0" r:id="rId5"/>
    <p:sldId id="262" r:id="rId6"/>
    <p:sldId id="265" r:id="rId7"/>
    <p:sldId id="266" r:id="rId8"/>
    <p:sldId id="271" r:id="rId9"/>
    <p:sldId id="277" r:id="rId10"/>
    <p:sldId id="276" r:id="rId11"/>
    <p:sldId id="275" r:id="rId12"/>
    <p:sldId id="274" r:id="rId13"/>
    <p:sldId id="273" r:id="rId14"/>
    <p:sldId id="272" r:id="rId15"/>
    <p:sldId id="340" r:id="rId16"/>
    <p:sldId id="341" r:id="rId17"/>
    <p:sldId id="285" r:id="rId18"/>
    <p:sldId id="284" r:id="rId19"/>
    <p:sldId id="286" r:id="rId20"/>
    <p:sldId id="282" r:id="rId21"/>
    <p:sldId id="281" r:id="rId22"/>
    <p:sldId id="278" r:id="rId23"/>
    <p:sldId id="287" r:id="rId24"/>
    <p:sldId id="279" r:id="rId25"/>
    <p:sldId id="295" r:id="rId26"/>
    <p:sldId id="293" r:id="rId27"/>
    <p:sldId id="292" r:id="rId28"/>
    <p:sldId id="296" r:id="rId29"/>
    <p:sldId id="290" r:id="rId30"/>
    <p:sldId id="289" r:id="rId31"/>
    <p:sldId id="303" r:id="rId32"/>
    <p:sldId id="301" r:id="rId33"/>
    <p:sldId id="300" r:id="rId34"/>
    <p:sldId id="299" r:id="rId35"/>
    <p:sldId id="298" r:id="rId36"/>
    <p:sldId id="297" r:id="rId37"/>
    <p:sldId id="316" r:id="rId38"/>
    <p:sldId id="315" r:id="rId39"/>
    <p:sldId id="314" r:id="rId40"/>
    <p:sldId id="313" r:id="rId41"/>
    <p:sldId id="312" r:id="rId42"/>
    <p:sldId id="311" r:id="rId43"/>
    <p:sldId id="310" r:id="rId44"/>
    <p:sldId id="309" r:id="rId45"/>
    <p:sldId id="317" r:id="rId46"/>
    <p:sldId id="329" r:id="rId47"/>
    <p:sldId id="328" r:id="rId48"/>
    <p:sldId id="327" r:id="rId49"/>
    <p:sldId id="331" r:id="rId50"/>
    <p:sldId id="332" r:id="rId51"/>
    <p:sldId id="325" r:id="rId52"/>
    <p:sldId id="307" r:id="rId53"/>
    <p:sldId id="336" r:id="rId54"/>
    <p:sldId id="335" r:id="rId55"/>
    <p:sldId id="334" r:id="rId56"/>
    <p:sldId id="333" r:id="rId57"/>
    <p:sldId id="337" r:id="rId58"/>
    <p:sldId id="306" r:id="rId59"/>
    <p:sldId id="305" r:id="rId60"/>
    <p:sldId id="319" r:id="rId61"/>
    <p:sldId id="324" r:id="rId62"/>
    <p:sldId id="323" r:id="rId63"/>
    <p:sldId id="322" r:id="rId64"/>
    <p:sldId id="338" r:id="rId65"/>
    <p:sldId id="320" r:id="rId66"/>
    <p:sldId id="339" r:id="rId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85" autoAdjust="0"/>
  </p:normalViewPr>
  <p:slideViewPr>
    <p:cSldViewPr>
      <p:cViewPr>
        <p:scale>
          <a:sx n="70" d="100"/>
          <a:sy n="70" d="100"/>
        </p:scale>
        <p:origin x="-138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FCB2590-3F54-4B5E-90CB-607C428FDBC5}" type="datetimeFigureOut">
              <a:rPr lang="fr-FR" smtClean="0"/>
              <a:pPr/>
              <a:t>16/09/2018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E0097DBE-A92A-44E3-A3AD-EAB7286E22AA}"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B2590-3F54-4B5E-90CB-607C428FDBC5}" type="datetimeFigureOut">
              <a:rPr lang="fr-FR" smtClean="0"/>
              <a:pPr/>
              <a:t>16/09/2018</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97DBE-A92A-44E3-A3AD-EAB7286E22AA}"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7" name="Titre 6"/>
          <p:cNvSpPr>
            <a:spLocks noGrp="1"/>
          </p:cNvSpPr>
          <p:nvPr>
            <p:ph type="ctrTitle"/>
          </p:nvPr>
        </p:nvSpPr>
        <p:spPr>
          <a:xfrm>
            <a:off x="467544" y="908719"/>
            <a:ext cx="8352928" cy="3168353"/>
          </a:xfrm>
        </p:spPr>
        <p:txBody>
          <a:bodyPr>
            <a:noAutofit/>
          </a:bodyPr>
          <a:lstStyle/>
          <a:p>
            <a:pPr>
              <a:lnSpc>
                <a:spcPct val="150000"/>
              </a:lnSpc>
            </a:pPr>
            <a:r>
              <a:rPr lang="fr-FR" sz="5400" dirty="0" smtClean="0">
                <a:effectLst>
                  <a:glow rad="101600">
                    <a:schemeClr val="accent6">
                      <a:satMod val="175000"/>
                      <a:alpha val="40000"/>
                    </a:schemeClr>
                  </a:glow>
                  <a:reflection blurRad="6350" stA="55000" endA="300" endPos="45500" dir="5400000" sy="-100000" algn="bl" rotWithShape="0"/>
                </a:effectLst>
                <a:latin typeface="Elephant" pitchFamily="18" charset="0"/>
              </a:rPr>
              <a:t>Evénements Marquants</a:t>
            </a:r>
            <a:br>
              <a:rPr lang="fr-FR" sz="5400" dirty="0" smtClean="0">
                <a:effectLst>
                  <a:glow rad="101600">
                    <a:schemeClr val="accent6">
                      <a:satMod val="175000"/>
                      <a:alpha val="40000"/>
                    </a:schemeClr>
                  </a:glow>
                  <a:reflection blurRad="6350" stA="55000" endA="300" endPos="45500" dir="5400000" sy="-100000" algn="bl" rotWithShape="0"/>
                </a:effectLst>
                <a:latin typeface="Elephant" pitchFamily="18" charset="0"/>
              </a:rPr>
            </a:br>
            <a:r>
              <a:rPr lang="fr-FR" sz="5400" dirty="0" smtClean="0">
                <a:effectLst>
                  <a:glow rad="101600">
                    <a:schemeClr val="accent6">
                      <a:satMod val="175000"/>
                      <a:alpha val="40000"/>
                    </a:schemeClr>
                  </a:glow>
                  <a:reflection blurRad="6350" stA="55000" endA="300" endPos="45500" dir="5400000" sy="-100000" algn="bl" rotWithShape="0"/>
                </a:effectLst>
                <a:latin typeface="Elephant" pitchFamily="18" charset="0"/>
              </a:rPr>
              <a:t>de l’Année </a:t>
            </a:r>
            <a:r>
              <a:rPr lang="fr-FR" sz="5400" dirty="0" smtClean="0">
                <a:effectLst>
                  <a:glow rad="101600">
                    <a:schemeClr val="accent6">
                      <a:satMod val="175000"/>
                      <a:alpha val="40000"/>
                    </a:schemeClr>
                  </a:glow>
                  <a:reflection blurRad="6350" stA="55000" endA="300" endPos="45500" dir="5400000" sy="-100000" algn="bl" rotWithShape="0"/>
                </a:effectLst>
                <a:latin typeface="Elephant" pitchFamily="18" charset="0"/>
              </a:rPr>
              <a:t>2017</a:t>
            </a:r>
            <a:endParaRPr lang="fr-FR" sz="5400" dirty="0">
              <a:effectLst>
                <a:glow rad="101600">
                  <a:schemeClr val="accent6">
                    <a:satMod val="175000"/>
                    <a:alpha val="40000"/>
                  </a:schemeClr>
                </a:glow>
                <a:reflection blurRad="6350" stA="55000" endA="300" endPos="45500" dir="5400000" sy="-100000" algn="bl" rotWithShape="0"/>
              </a:effectLst>
              <a:latin typeface="Elephant" pitchFamily="18" charset="0"/>
            </a:endParaRPr>
          </a:p>
        </p:txBody>
      </p:sp>
      <p:sp>
        <p:nvSpPr>
          <p:cNvPr id="10" name="Rectangle 9"/>
          <p:cNvSpPr/>
          <p:nvPr/>
        </p:nvSpPr>
        <p:spPr>
          <a:xfrm>
            <a:off x="2267744" y="4809926"/>
            <a:ext cx="4680520" cy="923330"/>
          </a:xfrm>
          <a:prstGeom prst="rect">
            <a:avLst/>
          </a:prstGeom>
        </p:spPr>
        <p:txBody>
          <a:bodyPr wrap="square">
            <a:spAutoFit/>
          </a:bodyPr>
          <a:lstStyle/>
          <a:p>
            <a:pPr algn="ctr"/>
            <a:r>
              <a:rPr lang="fr-FR" sz="1200" dirty="0" smtClean="0"/>
              <a:t>Université Abderrahmane MIRA – </a:t>
            </a:r>
            <a:r>
              <a:rPr lang="fr-FR" sz="1200" dirty="0" smtClean="0"/>
              <a:t>Béjaia</a:t>
            </a:r>
          </a:p>
          <a:p>
            <a:pPr algn="ctr"/>
            <a:r>
              <a:rPr lang="fr-FR" sz="1200" dirty="0" smtClean="0"/>
              <a:t>Campus Aboudaou, Route nationale n°9 vers Tichy</a:t>
            </a:r>
            <a:r>
              <a:rPr lang="fr-FR" sz="1200" dirty="0" smtClean="0"/>
              <a:t>,</a:t>
            </a:r>
            <a:r>
              <a:rPr lang="fr-FR" sz="1200" dirty="0" smtClean="0"/>
              <a:t> Béjaia 0600, Algérie</a:t>
            </a:r>
          </a:p>
          <a:p>
            <a:pPr algn="ctr"/>
            <a:r>
              <a:rPr lang="fr-FR" sz="1200" dirty="0" smtClean="0"/>
              <a:t>Tél/Fax : 00213 34 81 68 28   Site Web : www.univ-bejaia.dz </a:t>
            </a:r>
          </a:p>
          <a:p>
            <a:endParaRPr lang="fr-FR" dirty="0"/>
          </a:p>
        </p:txBody>
      </p:sp>
      <p:cxnSp>
        <p:nvCxnSpPr>
          <p:cNvPr id="12" name="Connecteur droit 11"/>
          <p:cNvCxnSpPr/>
          <p:nvPr/>
        </p:nvCxnSpPr>
        <p:spPr>
          <a:xfrm flipH="1">
            <a:off x="2627784" y="4725144"/>
            <a:ext cx="381642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2448272" y="-243408"/>
            <a:ext cx="7020272" cy="1470025"/>
          </a:xfrm>
        </p:spPr>
        <p:txBody>
          <a:bodyPr>
            <a:normAutofit/>
          </a:bodyPr>
          <a:lstStyle/>
          <a:p>
            <a:r>
              <a:rPr lang="fr-FR" sz="36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dobe Garamond Pro Bold" pitchFamily="18" charset="0"/>
              </a:rPr>
              <a:t>La Caravane de l’entrepreneuriat</a:t>
            </a:r>
            <a:br>
              <a:rPr lang="fr-FR" sz="36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dobe Garamond Pro Bold" pitchFamily="18" charset="0"/>
              </a:rPr>
            </a:br>
            <a:r>
              <a:rPr lang="fr-FR" sz="36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dobe Garamond Pro Bold" pitchFamily="18" charset="0"/>
              </a:rPr>
              <a:t>atterrit à l’Université de Béjaïa</a:t>
            </a:r>
            <a:endParaRPr lang="fr-FR" sz="3600" dirty="0">
              <a:ln w="10160">
                <a:solidFill>
                  <a:schemeClr val="accent1"/>
                </a:solidFill>
                <a:prstDash val="solid"/>
              </a:ln>
              <a:solidFill>
                <a:srgbClr val="FFFFFF"/>
              </a:solidFill>
              <a:effectLst>
                <a:outerShdw blurRad="38100" dist="32000" dir="5400000" algn="tl">
                  <a:srgbClr val="000000">
                    <a:alpha val="30000"/>
                  </a:srgbClr>
                </a:outerShdw>
              </a:effectLst>
              <a:latin typeface="Adobe Garamond Pro Bold" pitchFamily="18" charset="0"/>
            </a:endParaRPr>
          </a:p>
        </p:txBody>
      </p:sp>
      <p:pic>
        <p:nvPicPr>
          <p:cNvPr id="9" name="Image 8" descr="tb.jpg"/>
          <p:cNvPicPr>
            <a:picLocks noChangeAspect="1"/>
          </p:cNvPicPr>
          <p:nvPr/>
        </p:nvPicPr>
        <p:blipFill>
          <a:blip r:embed="rId4" cstate="print"/>
          <a:stretch>
            <a:fillRect/>
          </a:stretch>
        </p:blipFill>
        <p:spPr>
          <a:xfrm>
            <a:off x="179513" y="1988840"/>
            <a:ext cx="5400600" cy="3240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ous-titre 6"/>
          <p:cNvSpPr>
            <a:spLocks noGrp="1"/>
          </p:cNvSpPr>
          <p:nvPr>
            <p:ph type="subTitle" idx="1"/>
          </p:nvPr>
        </p:nvSpPr>
        <p:spPr>
          <a:xfrm>
            <a:off x="5796136" y="1556792"/>
            <a:ext cx="3203848" cy="3960440"/>
          </a:xfrm>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algn="l"/>
            <a:endParaRPr lang="fr-FR" sz="2000" dirty="0" smtClean="0">
              <a:solidFill>
                <a:schemeClr val="tx2">
                  <a:lumMod val="75000"/>
                </a:schemeClr>
              </a:solidFill>
            </a:endParaRPr>
          </a:p>
          <a:p>
            <a:pPr algn="l"/>
            <a:r>
              <a:rPr lang="fr-FR" sz="2000" dirty="0" smtClean="0">
                <a:solidFill>
                  <a:schemeClr val="tx2">
                    <a:lumMod val="75000"/>
                  </a:schemeClr>
                </a:solidFill>
              </a:rPr>
              <a:t>C’est en date des 26 et 27 novembre que cette caravane de l’entrepreneuriat a fait escale à la Wilaya de Béjaïa. </a:t>
            </a:r>
          </a:p>
          <a:p>
            <a:pPr algn="l"/>
            <a:r>
              <a:rPr lang="fr-FR" sz="2000" dirty="0" smtClean="0">
                <a:solidFill>
                  <a:schemeClr val="tx2">
                    <a:lumMod val="75000"/>
                  </a:schemeClr>
                </a:solidFill>
              </a:rPr>
              <a:t>En cette occasion, un programme très riche a été mis en place en collaboration entre la Direction de la Jeunesse et des Sports de la wilaya de Béjaïa et l’Université de Béjaïa qui attache une grande importance à promouvoir l’esprit</a:t>
            </a:r>
          </a:p>
          <a:p>
            <a:pPr algn="l"/>
            <a:r>
              <a:rPr lang="fr-FR" sz="2000" dirty="0" smtClean="0">
                <a:solidFill>
                  <a:schemeClr val="tx2">
                    <a:lumMod val="75000"/>
                  </a:schemeClr>
                </a:solidFill>
              </a:rPr>
              <a:t>entrepreneurial chez ses étudiants.</a:t>
            </a:r>
            <a:endParaRPr lang="fr-FR" sz="2000" dirty="0">
              <a:solidFill>
                <a:schemeClr val="tx2">
                  <a:lumMod val="75000"/>
                </a:schemeClr>
              </a:solidFill>
            </a:endParaRPr>
          </a:p>
        </p:txBody>
      </p:sp>
      <p:sp>
        <p:nvSpPr>
          <p:cNvPr id="11" name="Rectangle 10"/>
          <p:cNvSpPr/>
          <p:nvPr/>
        </p:nvSpPr>
        <p:spPr>
          <a:xfrm rot="402965">
            <a:off x="163748" y="6103674"/>
            <a:ext cx="6047390" cy="646331"/>
          </a:xfrm>
          <a:prstGeom prst="rect">
            <a:avLst/>
          </a:prstGeom>
        </p:spPr>
        <p:txBody>
          <a:bodyPr wrap="square">
            <a:spAutoFit/>
          </a:bodyPr>
          <a:lstStyle/>
          <a:p>
            <a:r>
              <a:rPr lang="fr-FR" b="1" dirty="0" smtClean="0">
                <a:solidFill>
                  <a:schemeClr val="bg1"/>
                </a:solidFill>
              </a:rPr>
              <a:t>Dans le cadre de la célébration de la semaine mondiale de l’entrepreneuriat, du 14 au 21 novembre</a:t>
            </a:r>
            <a:endParaRPr lang="fr-FR"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1043608" y="-129257"/>
            <a:ext cx="8280920" cy="1470025"/>
          </a:xfrm>
        </p:spPr>
        <p:txBody>
          <a:bodyPr>
            <a:normAutofit/>
          </a:bodyPr>
          <a:lstStyle/>
          <a:p>
            <a:r>
              <a:rPr lang="fr-F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La Conférence Régionale</a:t>
            </a:r>
            <a:br>
              <a:rPr lang="fr-F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br>
            <a:r>
              <a:rPr lang="fr-F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                   des Universités du Centre </a:t>
            </a:r>
            <a:endPar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pic>
        <p:nvPicPr>
          <p:cNvPr id="9" name="Image 8" descr="images.jpg"/>
          <p:cNvPicPr>
            <a:picLocks noChangeAspect="1"/>
          </p:cNvPicPr>
          <p:nvPr/>
        </p:nvPicPr>
        <p:blipFill>
          <a:blip r:embed="rId4" cstate="print"/>
          <a:stretch>
            <a:fillRect/>
          </a:stretch>
        </p:blipFill>
        <p:spPr>
          <a:xfrm>
            <a:off x="256846" y="1792238"/>
            <a:ext cx="5971338" cy="23568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ous-titre 6"/>
          <p:cNvSpPr>
            <a:spLocks noGrp="1"/>
          </p:cNvSpPr>
          <p:nvPr>
            <p:ph type="subTitle" idx="1"/>
          </p:nvPr>
        </p:nvSpPr>
        <p:spPr>
          <a:xfrm>
            <a:off x="1403648" y="4196680"/>
            <a:ext cx="7560840" cy="1536576"/>
          </a:xfrm>
        </p:spPr>
        <p:txBody>
          <a:bodyPr>
            <a:normAutofit fontScale="85000" lnSpcReduction="20000"/>
          </a:bodyPr>
          <a:lstStyle/>
          <a:p>
            <a:r>
              <a:rPr lang="fr-FR" b="1" i="1" dirty="0" smtClean="0">
                <a:solidFill>
                  <a:schemeClr val="tx2">
                    <a:lumMod val="75000"/>
                  </a:schemeClr>
                </a:solidFill>
              </a:rPr>
              <a:t>L’Université de Béjaïa était très honoré d’abriter la Conférence Régionale des Universités du Centre (CRUC), qui s’est tenue </a:t>
            </a:r>
          </a:p>
          <a:p>
            <a:r>
              <a:rPr lang="fr-FR" b="1" i="1" dirty="0" smtClean="0">
                <a:solidFill>
                  <a:schemeClr val="tx2">
                    <a:lumMod val="75000"/>
                  </a:schemeClr>
                </a:solidFill>
              </a:rPr>
              <a:t>les 10 et 11 octobre 2017 au campus Aboudou.</a:t>
            </a:r>
            <a:endParaRPr lang="fr-FR" b="1" i="1" dirty="0">
              <a:solidFill>
                <a:schemeClr val="tx2">
                  <a:lumMod val="75000"/>
                </a:schemeClr>
              </a:solidFill>
            </a:endParaRPr>
          </a:p>
        </p:txBody>
      </p:sp>
      <p:sp>
        <p:nvSpPr>
          <p:cNvPr id="11" name="Rectangle 10"/>
          <p:cNvSpPr/>
          <p:nvPr/>
        </p:nvSpPr>
        <p:spPr>
          <a:xfrm>
            <a:off x="6264696" y="1556792"/>
            <a:ext cx="2771800"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fr-FR" b="1" dirty="0" smtClean="0">
                <a:solidFill>
                  <a:schemeClr val="accent6">
                    <a:lumMod val="75000"/>
                  </a:schemeClr>
                </a:solidFill>
              </a:rPr>
              <a:t>«Le projet d’établissement</a:t>
            </a:r>
          </a:p>
          <a:p>
            <a:pPr algn="ctr"/>
            <a:r>
              <a:rPr lang="fr-FR" b="1" dirty="0" smtClean="0">
                <a:solidFill>
                  <a:schemeClr val="accent6">
                    <a:lumMod val="75000"/>
                  </a:schemeClr>
                </a:solidFill>
              </a:rPr>
              <a:t>universitaire est essentiel;</a:t>
            </a:r>
          </a:p>
          <a:p>
            <a:pPr algn="ctr"/>
            <a:r>
              <a:rPr lang="fr-FR" b="1" dirty="0" smtClean="0">
                <a:solidFill>
                  <a:schemeClr val="accent6">
                    <a:lumMod val="75000"/>
                  </a:schemeClr>
                </a:solidFill>
              </a:rPr>
              <a:t>c’est un outil du management</a:t>
            </a:r>
          </a:p>
          <a:p>
            <a:pPr algn="ctr"/>
            <a:r>
              <a:rPr lang="fr-FR" b="1" dirty="0" smtClean="0">
                <a:solidFill>
                  <a:schemeClr val="accent6">
                    <a:lumMod val="75000"/>
                  </a:schemeClr>
                </a:solidFill>
              </a:rPr>
              <a:t>stratégique qui permet</a:t>
            </a:r>
          </a:p>
          <a:p>
            <a:pPr algn="ctr"/>
            <a:r>
              <a:rPr lang="fr-FR" b="1" dirty="0" smtClean="0">
                <a:solidFill>
                  <a:schemeClr val="accent6">
                    <a:lumMod val="75000"/>
                  </a:schemeClr>
                </a:solidFill>
              </a:rPr>
              <a:t>de gérer en mieux</a:t>
            </a:r>
          </a:p>
          <a:p>
            <a:pPr algn="ctr"/>
            <a:r>
              <a:rPr lang="fr-FR" b="1" dirty="0" smtClean="0">
                <a:solidFill>
                  <a:schemeClr val="accent6">
                    <a:lumMod val="75000"/>
                  </a:schemeClr>
                </a:solidFill>
              </a:rPr>
              <a:t>une université»</a:t>
            </a:r>
            <a:endParaRPr lang="fr-FR" b="1" dirty="0">
              <a:solidFill>
                <a:schemeClr val="accent6">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81656">
            <a:off x="2310819" y="-117465"/>
            <a:ext cx="7772400" cy="1470025"/>
          </a:xfrm>
        </p:spPr>
        <p:txBody>
          <a:bodyPr>
            <a:normAutofit/>
          </a:bodyPr>
          <a:lstStyle/>
          <a:p>
            <a:r>
              <a:rPr lang="fr-F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Création d’un Comité de Réflexion</a:t>
            </a:r>
            <a:br>
              <a:rPr lang="fr-F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br>
            <a:r>
              <a:rPr lang="fr-F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et d’Orientation Stratégique (CROS)</a:t>
            </a:r>
            <a:endPar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pic>
        <p:nvPicPr>
          <p:cNvPr id="9" name="Image 8" descr="IMG_0216.JPG"/>
          <p:cNvPicPr>
            <a:picLocks noChangeAspect="1"/>
          </p:cNvPicPr>
          <p:nvPr/>
        </p:nvPicPr>
        <p:blipFill>
          <a:blip r:embed="rId4" cstate="print"/>
          <a:stretch>
            <a:fillRect/>
          </a:stretch>
        </p:blipFill>
        <p:spPr>
          <a:xfrm rot="21166087">
            <a:off x="198900" y="1423394"/>
            <a:ext cx="3779912" cy="28349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 10" descr="IMG_0231.JPG"/>
          <p:cNvPicPr>
            <a:picLocks noChangeAspect="1"/>
          </p:cNvPicPr>
          <p:nvPr/>
        </p:nvPicPr>
        <p:blipFill>
          <a:blip r:embed="rId5" cstate="print"/>
          <a:stretch>
            <a:fillRect/>
          </a:stretch>
        </p:blipFill>
        <p:spPr>
          <a:xfrm>
            <a:off x="4644008" y="1556792"/>
            <a:ext cx="4320480" cy="3240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 11" descr="IMG_0246.JPG"/>
          <p:cNvPicPr>
            <a:picLocks noChangeAspect="1"/>
          </p:cNvPicPr>
          <p:nvPr/>
        </p:nvPicPr>
        <p:blipFill>
          <a:blip r:embed="rId6" cstate="print"/>
          <a:stretch>
            <a:fillRect/>
          </a:stretch>
        </p:blipFill>
        <p:spPr>
          <a:xfrm>
            <a:off x="827584" y="3384376"/>
            <a:ext cx="4608512" cy="32129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ous-titre 6"/>
          <p:cNvSpPr>
            <a:spLocks noGrp="1"/>
          </p:cNvSpPr>
          <p:nvPr>
            <p:ph type="subTitle" idx="1"/>
          </p:nvPr>
        </p:nvSpPr>
        <p:spPr>
          <a:xfrm>
            <a:off x="4860032" y="4941168"/>
            <a:ext cx="3456384" cy="1752600"/>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fr-FR" sz="1800" b="1" i="1" dirty="0" smtClean="0">
                <a:solidFill>
                  <a:schemeClr val="accent6">
                    <a:lumMod val="75000"/>
                  </a:schemeClr>
                </a:solidFill>
              </a:rPr>
              <a:t>Un Comité de Réflexion et d’Orientation Stratégique a été crée dont la mission principale est de mener des études prospectives sur tous les aspects du développement économique et humain au niveau local</a:t>
            </a:r>
            <a:endParaRPr lang="fr-FR" sz="1800" b="1" i="1" dirty="0">
              <a:solidFill>
                <a:schemeClr val="accent6">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DSC_0764.JPG"/>
          <p:cNvPicPr>
            <a:picLocks noChangeAspect="1"/>
          </p:cNvPicPr>
          <p:nvPr/>
        </p:nvPicPr>
        <p:blipFill>
          <a:blip r:embed="rId4" cstate="print"/>
          <a:stretch>
            <a:fillRect/>
          </a:stretch>
        </p:blipFill>
        <p:spPr>
          <a:xfrm>
            <a:off x="3888432" y="2276872"/>
            <a:ext cx="4788024" cy="3180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 10" descr="DSC_0845.JPG"/>
          <p:cNvPicPr>
            <a:picLocks noChangeAspect="1"/>
          </p:cNvPicPr>
          <p:nvPr/>
        </p:nvPicPr>
        <p:blipFill>
          <a:blip r:embed="rId5" cstate="print"/>
          <a:stretch>
            <a:fillRect/>
          </a:stretch>
        </p:blipFill>
        <p:spPr>
          <a:xfrm>
            <a:off x="251520" y="1505012"/>
            <a:ext cx="2808312" cy="42282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itre 5"/>
          <p:cNvSpPr>
            <a:spLocks noGrp="1"/>
          </p:cNvSpPr>
          <p:nvPr>
            <p:ph type="ctrTitle"/>
          </p:nvPr>
        </p:nvSpPr>
        <p:spPr>
          <a:xfrm>
            <a:off x="1264096" y="44624"/>
            <a:ext cx="7772400" cy="1470025"/>
          </a:xfrm>
        </p:spPr>
        <p:txBody>
          <a:bodyPr>
            <a:noAutofit/>
          </a:bodyPr>
          <a:lstStyle/>
          <a:p>
            <a:pPr algn="r" rtl="1"/>
            <a:r>
              <a:rPr lang="ar-S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في رحاب جامعة عبد الرحمان ميرة</a:t>
            </a:r>
            <a:r>
              <a:rPr lang="fr-FR"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
            </a:r>
            <a:br>
              <a:rPr lang="fr-FR"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br>
            <a:r>
              <a:rPr lang="ar-SA"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مديرية التربية لولاية بجاية تكرم التلاميذ المتفوقين في الامتحانات المدرسية</a:t>
            </a:r>
            <a:endParaRPr lang="fr-FR"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endParaRPr>
          </a:p>
        </p:txBody>
      </p:sp>
      <p:sp>
        <p:nvSpPr>
          <p:cNvPr id="7" name="Sous-titre 6"/>
          <p:cNvSpPr>
            <a:spLocks noGrp="1"/>
          </p:cNvSpPr>
          <p:nvPr>
            <p:ph type="subTitle" idx="1"/>
          </p:nvPr>
        </p:nvSpPr>
        <p:spPr>
          <a:xfrm rot="21406957">
            <a:off x="785316" y="5786109"/>
            <a:ext cx="8417024" cy="1296144"/>
          </a:xfrm>
        </p:spPr>
        <p:txBody>
          <a:bodyPr>
            <a:normAutofit/>
          </a:bodyPr>
          <a:lstStyle/>
          <a:p>
            <a:r>
              <a:rPr lang="ar-SA" sz="1800" b="1" dirty="0" smtClean="0">
                <a:solidFill>
                  <a:schemeClr val="bg1"/>
                </a:solidFill>
              </a:rPr>
              <a:t>تحت إشراف مديرية التربية لولاية بجاية، احتضنت جامعة عبد الرحمان ميرة بتاريخ 02 اوت 2017 حفلا تكريميا على شرف التلاميذ المتفوقين في  </a:t>
            </a:r>
            <a:r>
              <a:rPr lang="ar-SA" sz="1800" b="1" dirty="0" err="1" smtClean="0">
                <a:solidFill>
                  <a:schemeClr val="bg1"/>
                </a:solidFill>
              </a:rPr>
              <a:t>مختلف  </a:t>
            </a:r>
            <a:r>
              <a:rPr lang="ar-SA" sz="1800" b="1" dirty="0" smtClean="0">
                <a:solidFill>
                  <a:schemeClr val="bg1"/>
                </a:solidFill>
              </a:rPr>
              <a:t>ٳ</a:t>
            </a:r>
            <a:r>
              <a:rPr lang="ar-SA" sz="1800" b="1" dirty="0" err="1" smtClean="0">
                <a:solidFill>
                  <a:schemeClr val="bg1"/>
                </a:solidFill>
              </a:rPr>
              <a:t>متحانات</a:t>
            </a:r>
            <a:r>
              <a:rPr lang="ar-SA" sz="1800" b="1" dirty="0" smtClean="0">
                <a:solidFill>
                  <a:schemeClr val="bg1"/>
                </a:solidFill>
              </a:rPr>
              <a:t> نهاية السنة الدراسية، وذلك بحضور السيد رئيس الجامعة سعيداني بوعلام، ممثلي السلطات الولائية وإطارات التربية إلى جانب أولياء التلاميذ الناجحين</a:t>
            </a:r>
            <a:r>
              <a:rPr lang="fr-FR" sz="1800" b="1" dirty="0" smtClean="0">
                <a:solidFill>
                  <a:schemeClr val="bg1"/>
                </a:solidFill>
              </a:rPr>
              <a:t>.</a:t>
            </a:r>
            <a:endParaRPr lang="fr-FR" sz="18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183976" y="-99392"/>
            <a:ext cx="7772400" cy="1470025"/>
          </a:xfrm>
        </p:spPr>
        <p:txBody>
          <a:bodyPr>
            <a:normAutofit/>
          </a:bodyPr>
          <a:lstStyle/>
          <a:p>
            <a:pPr algn="l"/>
            <a:r>
              <a:rPr lang="fr-FR"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Encourager le principe de</a:t>
            </a:r>
            <a:r>
              <a:rPr lang="ar-SA"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r>
              <a:rPr lang="fr-FR"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l’excellence</a:t>
            </a:r>
            <a:r>
              <a:rPr lang="ar-SA"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r>
              <a:rPr lang="fr-FR"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à l’Université de Béjaïa</a:t>
            </a:r>
            <a:endParaRPr lang="fr-FR" sz="36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7" name="Sous-titre 6"/>
          <p:cNvSpPr>
            <a:spLocks noGrp="1"/>
          </p:cNvSpPr>
          <p:nvPr>
            <p:ph type="subTitle" idx="1"/>
          </p:nvPr>
        </p:nvSpPr>
        <p:spPr>
          <a:xfrm rot="200330">
            <a:off x="177439" y="5990864"/>
            <a:ext cx="8892480" cy="1584176"/>
          </a:xfrm>
        </p:spPr>
        <p:txBody>
          <a:bodyPr>
            <a:noAutofit/>
          </a:bodyPr>
          <a:lstStyle/>
          <a:p>
            <a:pPr algn="l"/>
            <a:r>
              <a:rPr lang="fr-FR" sz="1800" b="1" i="1" dirty="0" smtClean="0">
                <a:solidFill>
                  <a:schemeClr val="bg1"/>
                </a:solidFill>
              </a:rPr>
              <a:t>l’Université de</a:t>
            </a:r>
            <a:r>
              <a:rPr lang="ar-SA" sz="1800" b="1" i="1" dirty="0" smtClean="0">
                <a:solidFill>
                  <a:schemeClr val="bg1"/>
                </a:solidFill>
              </a:rPr>
              <a:t> </a:t>
            </a:r>
            <a:r>
              <a:rPr lang="fr-FR" sz="1800" b="1" i="1" dirty="0" smtClean="0">
                <a:solidFill>
                  <a:schemeClr val="bg1"/>
                </a:solidFill>
              </a:rPr>
              <a:t>Béjaïa a organisé une cérémonie de remise des prix aux</a:t>
            </a:r>
            <a:r>
              <a:rPr lang="ar-SA" sz="1800" b="1" i="1" dirty="0" smtClean="0">
                <a:solidFill>
                  <a:schemeClr val="bg1"/>
                </a:solidFill>
              </a:rPr>
              <a:t> </a:t>
            </a:r>
            <a:r>
              <a:rPr lang="fr-FR" sz="1800" b="1" i="1" dirty="0" smtClean="0">
                <a:solidFill>
                  <a:schemeClr val="bg1"/>
                </a:solidFill>
              </a:rPr>
              <a:t>lauréats des promotions sortantes 2016/2017 de tous ses</a:t>
            </a:r>
            <a:r>
              <a:rPr lang="ar-SA" sz="1800" b="1" i="1" dirty="0" smtClean="0">
                <a:solidFill>
                  <a:schemeClr val="bg1"/>
                </a:solidFill>
              </a:rPr>
              <a:t> </a:t>
            </a:r>
            <a:r>
              <a:rPr lang="fr-FR" sz="1800" b="1" i="1" dirty="0" smtClean="0">
                <a:solidFill>
                  <a:schemeClr val="bg1"/>
                </a:solidFill>
              </a:rPr>
              <a:t>départements, le 21 septembre 2017.</a:t>
            </a:r>
            <a:endParaRPr lang="fr-FR" sz="1800" b="1" i="1" dirty="0">
              <a:solidFill>
                <a:schemeClr val="bg1"/>
              </a:solidFill>
            </a:endParaRPr>
          </a:p>
        </p:txBody>
      </p:sp>
      <p:sp>
        <p:nvSpPr>
          <p:cNvPr id="11" name="Rectangle 10"/>
          <p:cNvSpPr/>
          <p:nvPr/>
        </p:nvSpPr>
        <p:spPr>
          <a:xfrm>
            <a:off x="179512" y="1340768"/>
            <a:ext cx="2448272"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b="1" i="1" dirty="0" smtClean="0"/>
              <a:t>Plus de 30 étudiants dont deux</a:t>
            </a:r>
          </a:p>
          <a:p>
            <a:pPr algn="ctr"/>
            <a:r>
              <a:rPr lang="fr-FR" b="1" i="1" dirty="0" smtClean="0"/>
              <a:t>étudiants aux besoins spécifiques et un étudiant étranger</a:t>
            </a:r>
          </a:p>
          <a:p>
            <a:pPr algn="ctr"/>
            <a:r>
              <a:rPr lang="fr-FR" b="1" i="1" dirty="0" smtClean="0"/>
              <a:t>ont été récompensés, et ce en présence de Monsieur le</a:t>
            </a:r>
          </a:p>
          <a:p>
            <a:pPr algn="ctr"/>
            <a:r>
              <a:rPr lang="fr-FR" b="1" i="1" dirty="0" smtClean="0"/>
              <a:t>Wali, des responsables de la wilaya, des partenaires socio-</a:t>
            </a:r>
          </a:p>
          <a:p>
            <a:pPr algn="ctr"/>
            <a:r>
              <a:rPr lang="fr-FR" b="1" i="1" dirty="0" smtClean="0"/>
              <a:t>économiques, ainsi que toute la communauté universitaire. </a:t>
            </a:r>
            <a:endParaRPr lang="fr-FR" b="1" i="1" dirty="0"/>
          </a:p>
        </p:txBody>
      </p:sp>
      <p:pic>
        <p:nvPicPr>
          <p:cNvPr id="12" name="Image 11" descr="IMG_0919.JPG"/>
          <p:cNvPicPr>
            <a:picLocks noChangeAspect="1"/>
          </p:cNvPicPr>
          <p:nvPr/>
        </p:nvPicPr>
        <p:blipFill>
          <a:blip r:embed="rId4" cstate="print"/>
          <a:stretch>
            <a:fillRect/>
          </a:stretch>
        </p:blipFill>
        <p:spPr>
          <a:xfrm rot="324191">
            <a:off x="2738414" y="1489094"/>
            <a:ext cx="6261955" cy="4174636"/>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7" name="Titre 6"/>
          <p:cNvSpPr>
            <a:spLocks noGrp="1"/>
          </p:cNvSpPr>
          <p:nvPr>
            <p:ph type="ctrTitle"/>
          </p:nvPr>
        </p:nvSpPr>
        <p:spPr>
          <a:xfrm rot="223453">
            <a:off x="2373318" y="260490"/>
            <a:ext cx="6694512" cy="1470025"/>
          </a:xfrm>
        </p:spPr>
        <p:txBody>
          <a:bodyPr>
            <a:noAutofit/>
          </a:bodyPr>
          <a:lstStyle/>
          <a:p>
            <a:pPr rtl="1"/>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جامعة عبد الرحمان ميرة ثمرة </a:t>
            </a: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الاستقلال </a:t>
            </a: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تحتفل</a:t>
            </a:r>
            <a: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a:r>
            <a:b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b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بالذكرى 63 لاندلاع الثورة التحريرية </a:t>
            </a: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المجيدة</a:t>
            </a:r>
            <a: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a:r>
            <a:b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b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a:t>
            </a: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01 نوفمبر 1954</a:t>
            </a:r>
            <a:endParaRPr lang="fr-FR" sz="3200" b="1" dirty="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endParaRPr>
          </a:p>
        </p:txBody>
      </p:sp>
      <p:pic>
        <p:nvPicPr>
          <p:cNvPr id="12" name="Image 11" descr="1 no.jpg"/>
          <p:cNvPicPr>
            <a:picLocks noChangeAspect="1"/>
          </p:cNvPicPr>
          <p:nvPr/>
        </p:nvPicPr>
        <p:blipFill>
          <a:blip r:embed="rId4" cstate="print"/>
          <a:stretch>
            <a:fillRect/>
          </a:stretch>
        </p:blipFill>
        <p:spPr>
          <a:xfrm>
            <a:off x="251520" y="1052736"/>
            <a:ext cx="2597299"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descr="1 no v.jpg"/>
          <p:cNvPicPr>
            <a:picLocks noChangeAspect="1"/>
          </p:cNvPicPr>
          <p:nvPr/>
        </p:nvPicPr>
        <p:blipFill>
          <a:blip r:embed="rId5" cstate="print"/>
          <a:stretch>
            <a:fillRect/>
          </a:stretch>
        </p:blipFill>
        <p:spPr>
          <a:xfrm rot="21082094">
            <a:off x="1272921" y="3449934"/>
            <a:ext cx="756285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3344421" y="2132856"/>
            <a:ext cx="5404043" cy="461665"/>
          </a:xfrm>
          <a:prstGeom prst="rect">
            <a:avLst/>
          </a:prstGeom>
        </p:spPr>
        <p:txBody>
          <a:bodyPr wrap="none">
            <a:spAutoFit/>
          </a:bodyPr>
          <a:lstStyle/>
          <a:p>
            <a:pPr algn="r" rtl="1"/>
            <a:r>
              <a:rPr lang="ar-DZ" sz="2400" b="1" dirty="0" smtClean="0">
                <a:effectLst>
                  <a:glow rad="101600">
                    <a:schemeClr val="accent2">
                      <a:satMod val="175000"/>
                      <a:alpha val="40000"/>
                    </a:schemeClr>
                  </a:glow>
                </a:effectLst>
              </a:rPr>
              <a:t>نصب تذكاري </a:t>
            </a:r>
            <a:r>
              <a:rPr lang="ar-DZ" sz="2400" b="1" dirty="0" smtClean="0">
                <a:effectLst>
                  <a:glow rad="101600">
                    <a:schemeClr val="accent2">
                      <a:satMod val="175000"/>
                      <a:alpha val="40000"/>
                    </a:schemeClr>
                  </a:glow>
                </a:effectLst>
              </a:rPr>
              <a:t>المخلد للشهيد البطل عبد الرحمان ميرة</a:t>
            </a:r>
            <a:endParaRPr lang="fr-FR" sz="2400" b="1" dirty="0">
              <a:effectLst>
                <a:glow rad="101600">
                  <a:schemeClr val="accent2">
                    <a:satMod val="175000"/>
                    <a:alpha val="40000"/>
                  </a:schemeClr>
                </a:glow>
              </a:effectLst>
            </a:endParaRPr>
          </a:p>
        </p:txBody>
      </p:sp>
      <p:sp>
        <p:nvSpPr>
          <p:cNvPr id="16" name="Flèche gauche 15"/>
          <p:cNvSpPr/>
          <p:nvPr/>
        </p:nvSpPr>
        <p:spPr>
          <a:xfrm>
            <a:off x="2987824" y="2564904"/>
            <a:ext cx="1368152"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5" name="Image 14" descr="1 novm.jpg"/>
          <p:cNvPicPr>
            <a:picLocks noChangeAspect="1"/>
          </p:cNvPicPr>
          <p:nvPr/>
        </p:nvPicPr>
        <p:blipFill>
          <a:blip r:embed="rId4" cstate="print"/>
          <a:stretch>
            <a:fillRect/>
          </a:stretch>
        </p:blipFill>
        <p:spPr>
          <a:xfrm rot="386178">
            <a:off x="106432" y="3479750"/>
            <a:ext cx="7496175" cy="2971800"/>
          </a:xfrm>
          <a:prstGeom prst="rect">
            <a:avLst/>
          </a:prstGeom>
          <a:ln>
            <a:noFill/>
          </a:ln>
          <a:effectLst>
            <a:softEdge rad="112500"/>
          </a:effectLst>
        </p:spPr>
      </p:pic>
      <p:pic>
        <p:nvPicPr>
          <p:cNvPr id="14" name="Image 13" descr="1 nov.jpg"/>
          <p:cNvPicPr>
            <a:picLocks noChangeAspect="1"/>
          </p:cNvPicPr>
          <p:nvPr/>
        </p:nvPicPr>
        <p:blipFill>
          <a:blip r:embed="rId5" cstate="print"/>
          <a:stretch>
            <a:fillRect/>
          </a:stretch>
        </p:blipFill>
        <p:spPr>
          <a:xfrm>
            <a:off x="5580112" y="1607046"/>
            <a:ext cx="3381375" cy="2686050"/>
          </a:xfrm>
          <a:prstGeom prst="rect">
            <a:avLst/>
          </a:prstGeom>
          <a:ln>
            <a:noFill/>
          </a:ln>
          <a:effectLst>
            <a:softEdge rad="112500"/>
          </a:effectLst>
        </p:spPr>
      </p:pic>
      <p:sp>
        <p:nvSpPr>
          <p:cNvPr id="16" name="Rectangle 15"/>
          <p:cNvSpPr/>
          <p:nvPr/>
        </p:nvSpPr>
        <p:spPr>
          <a:xfrm>
            <a:off x="648072" y="1469102"/>
            <a:ext cx="4644008" cy="1815882"/>
          </a:xfrm>
          <a:prstGeom prst="rect">
            <a:avLst/>
          </a:prstGeom>
        </p:spPr>
        <p:txBody>
          <a:bodyPr wrap="square">
            <a:spAutoFit/>
          </a:bodyPr>
          <a:lstStyle/>
          <a:p>
            <a:pPr algn="r" rtl="1"/>
            <a:r>
              <a:rPr lang="ar-DZ" sz="2800" b="1" dirty="0" smtClean="0">
                <a:effectLst>
                  <a:glow rad="101600">
                    <a:schemeClr val="accent6">
                      <a:satMod val="175000"/>
                      <a:alpha val="40000"/>
                    </a:schemeClr>
                  </a:glow>
                </a:effectLst>
              </a:rPr>
              <a:t>" بمشيئة الله و </a:t>
            </a:r>
            <a:r>
              <a:rPr lang="ar-DZ" sz="2800" b="1" dirty="0" err="1" smtClean="0">
                <a:effectLst>
                  <a:glow rad="101600">
                    <a:schemeClr val="accent6">
                      <a:satMod val="175000"/>
                      <a:alpha val="40000"/>
                    </a:schemeClr>
                  </a:glow>
                </a:effectLst>
              </a:rPr>
              <a:t>عزيم</a:t>
            </a:r>
            <a:r>
              <a:rPr lang="ar-SA" sz="2800" b="1" dirty="0" smtClean="0">
                <a:effectLst>
                  <a:glow rad="101600">
                    <a:schemeClr val="accent6">
                      <a:satMod val="175000"/>
                      <a:alpha val="40000"/>
                    </a:schemeClr>
                  </a:glow>
                </a:effectLst>
              </a:rPr>
              <a:t>ة</a:t>
            </a:r>
            <a:r>
              <a:rPr lang="ar-DZ" sz="2800" b="1" dirty="0" smtClean="0">
                <a:effectLst>
                  <a:glow rad="101600">
                    <a:schemeClr val="accent6">
                      <a:satMod val="175000"/>
                      <a:alpha val="40000"/>
                    </a:schemeClr>
                  </a:glow>
                </a:effectLst>
              </a:rPr>
              <a:t> رجاله أثمر نوفمبر </a:t>
            </a:r>
            <a:r>
              <a:rPr lang="ar-DZ" sz="2800" b="1" dirty="0" err="1" smtClean="0">
                <a:effectLst>
                  <a:glow rad="101600">
                    <a:schemeClr val="accent6">
                      <a:satMod val="175000"/>
                      <a:alpha val="40000"/>
                    </a:schemeClr>
                  </a:glow>
                </a:effectLst>
              </a:rPr>
              <a:t>بلإستقلال</a:t>
            </a:r>
            <a:r>
              <a:rPr lang="ar-DZ" sz="2800" b="1" dirty="0" smtClean="0">
                <a:effectLst>
                  <a:glow rad="101600">
                    <a:schemeClr val="accent6">
                      <a:satMod val="175000"/>
                      <a:alpha val="40000"/>
                    </a:schemeClr>
                  </a:glow>
                </a:effectLst>
              </a:rPr>
              <a:t> بعد سنين من الجهاد، فأصبحنا جميعا ننعم بالحرية والأمان في هذا الوطن </a:t>
            </a:r>
            <a:r>
              <a:rPr lang="ar-DZ" sz="2800" b="1" dirty="0" err="1" smtClean="0">
                <a:effectLst>
                  <a:glow rad="101600">
                    <a:schemeClr val="accent6">
                      <a:satMod val="175000"/>
                      <a:alpha val="40000"/>
                    </a:schemeClr>
                  </a:glow>
                </a:effectLst>
              </a:rPr>
              <a:t>الآمن"</a:t>
            </a:r>
            <a:r>
              <a:rPr lang="ar-DZ" sz="2800" b="1" dirty="0" smtClean="0">
                <a:effectLst>
                  <a:glow rad="101600">
                    <a:schemeClr val="accent6">
                      <a:satMod val="175000"/>
                      <a:alpha val="40000"/>
                    </a:schemeClr>
                  </a:glow>
                </a:effectLst>
              </a:rPr>
              <a:t> </a:t>
            </a:r>
            <a:endParaRPr lang="fr-FR" sz="2800" b="1" dirty="0">
              <a:effectLst>
                <a:glow rad="101600">
                  <a:schemeClr val="accent6">
                    <a:satMod val="175000"/>
                    <a:alpha val="40000"/>
                  </a:schemeClr>
                </a:glow>
              </a:effectLst>
            </a:endParaRPr>
          </a:p>
        </p:txBody>
      </p:sp>
      <p:sp>
        <p:nvSpPr>
          <p:cNvPr id="17" name="Rectangle 16"/>
          <p:cNvSpPr/>
          <p:nvPr/>
        </p:nvSpPr>
        <p:spPr>
          <a:xfrm>
            <a:off x="2825552" y="0"/>
            <a:ext cx="6318448" cy="1569660"/>
          </a:xfrm>
          <a:prstGeom prst="rect">
            <a:avLst/>
          </a:prstGeom>
        </p:spPr>
        <p:txBody>
          <a:bodyPr wrap="square">
            <a:spAutoFit/>
          </a:bodyPr>
          <a:lstStyle/>
          <a:p>
            <a:pPr algn="r" rtl="1"/>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جامعة عبد الرحمان ميرة ثمرة الاستقلال تحتفل</a:t>
            </a:r>
            <a: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a:r>
            <a:b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b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بالذكرى 63 لاندلاع الثورة التحريرية المجيدة</a:t>
            </a:r>
            <a: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a:r>
            <a:br>
              <a:rPr lang="fr-FR"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br>
            <a:r>
              <a:rPr lang="ar-DZ" sz="3200" b="1" dirty="0" smtClean="0">
                <a:ln w="19050">
                  <a:solidFill>
                    <a:schemeClr val="tx1"/>
                  </a:solidFill>
                  <a:prstDash val="solid"/>
                </a:ln>
                <a:solidFill>
                  <a:schemeClr val="accent3">
                    <a:lumMod val="75000"/>
                  </a:schemeClr>
                </a:solidFill>
                <a:effectLst>
                  <a:outerShdw blurRad="50000" dist="50800" dir="7500000" algn="tl">
                    <a:srgbClr val="000000">
                      <a:shade val="5000"/>
                      <a:alpha val="35000"/>
                    </a:srgbClr>
                  </a:outerShdw>
                </a:effectLst>
              </a:rPr>
              <a:t> 01 نوفمبر 1954</a:t>
            </a:r>
            <a:endParaRPr lang="fr-F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255152">
            <a:off x="1015405" y="-173283"/>
            <a:ext cx="7772400" cy="1470025"/>
          </a:xfrm>
        </p:spPr>
        <p:txBody>
          <a:bodyPr/>
          <a:lstStyle/>
          <a:p>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Honneur aux étudiants étrangers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Image 11" descr="IMG_0185.JPG"/>
          <p:cNvPicPr>
            <a:picLocks noChangeAspect="1"/>
          </p:cNvPicPr>
          <p:nvPr/>
        </p:nvPicPr>
        <p:blipFill>
          <a:blip r:embed="rId4" cstate="print"/>
          <a:stretch>
            <a:fillRect/>
          </a:stretch>
        </p:blipFill>
        <p:spPr>
          <a:xfrm rot="512539">
            <a:off x="205660" y="1052736"/>
            <a:ext cx="5508104" cy="36720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ous-titre 6"/>
          <p:cNvSpPr>
            <a:spLocks noGrp="1"/>
          </p:cNvSpPr>
          <p:nvPr>
            <p:ph type="subTitle" idx="1"/>
          </p:nvPr>
        </p:nvSpPr>
        <p:spPr>
          <a:xfrm>
            <a:off x="1043608" y="4365104"/>
            <a:ext cx="2664296" cy="2351112"/>
          </a:xfrm>
        </p:spPr>
        <p:style>
          <a:lnRef idx="2">
            <a:schemeClr val="accent6"/>
          </a:lnRef>
          <a:fillRef idx="1">
            <a:schemeClr val="lt1"/>
          </a:fillRef>
          <a:effectRef idx="0">
            <a:schemeClr val="accent6"/>
          </a:effectRef>
          <a:fontRef idx="minor">
            <a:schemeClr val="dk1"/>
          </a:fontRef>
        </p:style>
        <p:txBody>
          <a:bodyPr>
            <a:normAutofit/>
          </a:bodyPr>
          <a:lstStyle/>
          <a:p>
            <a:r>
              <a:rPr lang="fr-FR" sz="1600" b="1" i="1" dirty="0" smtClean="0">
                <a:solidFill>
                  <a:schemeClr val="tx2"/>
                </a:solidFill>
              </a:rPr>
              <a:t>pour cette année l’UAMB a formé environ 79 étudiants en provenance de 13 pays dont : Angola, Gainée Bissau, Mozambique, Tanzanie, Mali, Niger, Zimbabwe, Ouganda, Tchad, Namibie, Côte d’Ivoire, Guinée et Burkina Faso.</a:t>
            </a:r>
            <a:endParaRPr lang="fr-FR" sz="1600" b="1" i="1" dirty="0">
              <a:solidFill>
                <a:schemeClr val="tx2"/>
              </a:solidFill>
            </a:endParaRPr>
          </a:p>
        </p:txBody>
      </p:sp>
      <p:pic>
        <p:nvPicPr>
          <p:cNvPr id="13" name="Image 12" descr="IMG_0095.JPG"/>
          <p:cNvPicPr>
            <a:picLocks noChangeAspect="1"/>
          </p:cNvPicPr>
          <p:nvPr/>
        </p:nvPicPr>
        <p:blipFill>
          <a:blip r:embed="rId5" cstate="print"/>
          <a:stretch>
            <a:fillRect/>
          </a:stretch>
        </p:blipFill>
        <p:spPr>
          <a:xfrm rot="21080962">
            <a:off x="4488842" y="3411380"/>
            <a:ext cx="4609256" cy="30728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59766">
            <a:off x="370049" y="-63659"/>
            <a:ext cx="7772400" cy="1470025"/>
          </a:xfrm>
        </p:spPr>
        <p:txBody>
          <a:bodyPr>
            <a:normAutofit/>
          </a:bodyPr>
          <a:lstStyle/>
          <a:p>
            <a:pPr algn="l"/>
            <a:r>
              <a:rPr lang="fr-FR"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Cérémonie en l’honneur des lauréats </a:t>
            </a:r>
            <a:br>
              <a:rPr lang="fr-FR"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fr-FR"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de la Faculté SNV</a:t>
            </a:r>
            <a:endParaRPr lang="fr-FR"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9" name="Image 8" descr="IMG_0398.JPG"/>
          <p:cNvPicPr>
            <a:picLocks noChangeAspect="1"/>
          </p:cNvPicPr>
          <p:nvPr/>
        </p:nvPicPr>
        <p:blipFill>
          <a:blip r:embed="rId4" cstate="print"/>
          <a:stretch>
            <a:fillRect/>
          </a:stretch>
        </p:blipFill>
        <p:spPr>
          <a:xfrm>
            <a:off x="3779912" y="1052736"/>
            <a:ext cx="5220072" cy="3480048"/>
          </a:xfrm>
          <a:prstGeom prst="rect">
            <a:avLst/>
          </a:prstGeom>
          <a:ln>
            <a:noFill/>
          </a:ln>
          <a:effectLst>
            <a:softEdge rad="112500"/>
          </a:effectLst>
        </p:spPr>
      </p:pic>
      <p:pic>
        <p:nvPicPr>
          <p:cNvPr id="11" name="Image 10" descr="IMG_0259.JPG"/>
          <p:cNvPicPr>
            <a:picLocks noChangeAspect="1"/>
          </p:cNvPicPr>
          <p:nvPr/>
        </p:nvPicPr>
        <p:blipFill>
          <a:blip r:embed="rId5" cstate="print"/>
          <a:stretch>
            <a:fillRect/>
          </a:stretch>
        </p:blipFill>
        <p:spPr>
          <a:xfrm>
            <a:off x="251520" y="3861048"/>
            <a:ext cx="4175956" cy="2783970"/>
          </a:xfrm>
          <a:prstGeom prst="rect">
            <a:avLst/>
          </a:prstGeom>
          <a:ln>
            <a:noFill/>
          </a:ln>
          <a:effectLst>
            <a:softEdge rad="112500"/>
          </a:effectLst>
        </p:spPr>
      </p:pic>
      <p:sp>
        <p:nvSpPr>
          <p:cNvPr id="12" name="Rectangle 11"/>
          <p:cNvSpPr/>
          <p:nvPr/>
        </p:nvSpPr>
        <p:spPr>
          <a:xfrm>
            <a:off x="107504" y="1408708"/>
            <a:ext cx="3600400"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b="1" i="1" dirty="0" smtClean="0"/>
              <a:t>03 juillet 2017, la Faculté des Sciences de la Nature et de la Vie et avec la participation du Club SNV de l’université de </a:t>
            </a:r>
            <a:r>
              <a:rPr lang="fr-FR" b="1" i="1" dirty="0" err="1" smtClean="0"/>
              <a:t>bajaia</a:t>
            </a:r>
            <a:r>
              <a:rPr lang="fr-FR" b="1" i="1" dirty="0" smtClean="0"/>
              <a:t>, a organisé une cérémonie de remise de prix, aux majors de promotion de l’année 2016/2017 de différentes spécialités</a:t>
            </a:r>
            <a:endParaRPr lang="fr-FR" b="1" i="1" dirty="0"/>
          </a:p>
        </p:txBody>
      </p:sp>
      <p:sp>
        <p:nvSpPr>
          <p:cNvPr id="7" name="Sous-titre 6"/>
          <p:cNvSpPr>
            <a:spLocks noGrp="1"/>
          </p:cNvSpPr>
          <p:nvPr>
            <p:ph type="subTitle" idx="1"/>
          </p:nvPr>
        </p:nvSpPr>
        <p:spPr>
          <a:xfrm>
            <a:off x="5227984" y="4509120"/>
            <a:ext cx="3016424" cy="1656184"/>
          </a:xfrm>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r>
              <a:rPr lang="fr-FR" b="1" i="1" dirty="0" smtClean="0">
                <a:solidFill>
                  <a:schemeClr val="tx1"/>
                </a:solidFill>
              </a:rPr>
              <a:t>L’objectif visé à travers cette cérémonie est de rendre hommage aux étudiants qui ont travaillé durement pour se hisser au premier rang et par la même occasion partager leur joie avec leurs parents et</a:t>
            </a:r>
          </a:p>
          <a:p>
            <a:r>
              <a:rPr lang="fr-FR" b="1" i="1" dirty="0" smtClean="0">
                <a:solidFill>
                  <a:schemeClr val="tx1"/>
                </a:solidFill>
              </a:rPr>
              <a:t>leurs enseignants</a:t>
            </a:r>
            <a:endParaRPr lang="fr-FR" b="1" i="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pic>
        <p:nvPicPr>
          <p:cNvPr id="6" name="Image 5" descr="18423970_488174488210459_7647697718993345066_n.jpg"/>
          <p:cNvPicPr>
            <a:picLocks noChangeAspect="1"/>
          </p:cNvPicPr>
          <p:nvPr/>
        </p:nvPicPr>
        <p:blipFill>
          <a:blip r:embed="rId4" cstate="print"/>
          <a:stretch>
            <a:fillRect/>
          </a:stretch>
        </p:blipFill>
        <p:spPr>
          <a:xfrm rot="21053929">
            <a:off x="930316" y="1733614"/>
            <a:ext cx="7249071" cy="41304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5" name="Titre 14"/>
          <p:cNvSpPr>
            <a:spLocks noGrp="1"/>
          </p:cNvSpPr>
          <p:nvPr>
            <p:ph type="ctrTitle"/>
          </p:nvPr>
        </p:nvSpPr>
        <p:spPr>
          <a:xfrm rot="21419819">
            <a:off x="-562639" y="1147906"/>
            <a:ext cx="6408712" cy="1010543"/>
          </a:xfrm>
        </p:spPr>
        <p:txBody>
          <a:bodyPr>
            <a:normAutofit fontScale="90000"/>
          </a:bodyPr>
          <a:lstStyle/>
          <a:p>
            <a:r>
              <a:rPr lang="fr-FR" sz="3100" i="1" dirty="0">
                <a:solidFill>
                  <a:srgbClr val="92D050"/>
                </a:solidFill>
                <a:latin typeface="Adobe Garamond Pro" pitchFamily="18" charset="0"/>
              </a:rPr>
              <a:t>L’Université de Béjaïa au rendez-vous </a:t>
            </a:r>
            <a:r>
              <a:rPr lang="fr-FR" dirty="0"/>
              <a:t/>
            </a:r>
            <a:br>
              <a:rPr lang="fr-FR" dirty="0"/>
            </a:br>
            <a:endParaRPr lang="fr-FR" dirty="0"/>
          </a:p>
        </p:txBody>
      </p:sp>
      <p:sp>
        <p:nvSpPr>
          <p:cNvPr id="16" name="Sous-titre 15"/>
          <p:cNvSpPr>
            <a:spLocks noGrp="1"/>
          </p:cNvSpPr>
          <p:nvPr>
            <p:ph type="subTitle" idx="1"/>
          </p:nvPr>
        </p:nvSpPr>
        <p:spPr>
          <a:xfrm>
            <a:off x="2267744" y="44624"/>
            <a:ext cx="7344816" cy="910952"/>
          </a:xfrm>
        </p:spPr>
        <p:txBody>
          <a:bodyPr>
            <a:noAutofit/>
          </a:bodyPr>
          <a:lstStyle/>
          <a:p>
            <a:r>
              <a:rPr lang="fr-FR" b="1" dirty="0">
                <a:solidFill>
                  <a:schemeClr val="bg1"/>
                </a:solidFill>
                <a:latin typeface="Adobe Caslon Pro Bold" pitchFamily="18" charset="0"/>
              </a:rPr>
              <a:t>Célébration des journées mondiales </a:t>
            </a:r>
            <a:endParaRPr lang="fr-FR" b="1" dirty="0" smtClean="0">
              <a:solidFill>
                <a:schemeClr val="bg1"/>
              </a:solidFill>
              <a:latin typeface="Adobe Caslon Pro Bold" pitchFamily="18" charset="0"/>
            </a:endParaRPr>
          </a:p>
          <a:p>
            <a:r>
              <a:rPr lang="fr-FR" b="1" dirty="0" smtClean="0">
                <a:solidFill>
                  <a:schemeClr val="bg1"/>
                </a:solidFill>
                <a:latin typeface="Adobe Caslon Pro Bold" pitchFamily="18" charset="0"/>
              </a:rPr>
              <a:t>des </a:t>
            </a:r>
            <a:r>
              <a:rPr lang="fr-FR" b="1" dirty="0">
                <a:solidFill>
                  <a:schemeClr val="bg1"/>
                </a:solidFill>
                <a:latin typeface="Adobe Caslon Pro Bold" pitchFamily="18" charset="0"/>
              </a:rPr>
              <a:t>forêts et de l’eau </a:t>
            </a:r>
            <a:endParaRPr lang="fr-FR" dirty="0">
              <a:solidFill>
                <a:schemeClr val="bg1"/>
              </a:solidFill>
              <a:latin typeface="Adobe Caslon Pro Bold" pitchFamily="18" charset="0"/>
            </a:endParaRPr>
          </a:p>
          <a:p>
            <a:endParaRPr lang="fr-FR" sz="2800" dirty="0">
              <a:solidFill>
                <a:schemeClr val="bg1"/>
              </a:solidFill>
            </a:endParaRPr>
          </a:p>
        </p:txBody>
      </p:sp>
      <p:pic>
        <p:nvPicPr>
          <p:cNvPr id="17" name="Image 16" descr="IMG_9005.JPG"/>
          <p:cNvPicPr>
            <a:picLocks noChangeAspect="1"/>
          </p:cNvPicPr>
          <p:nvPr/>
        </p:nvPicPr>
        <p:blipFill>
          <a:blip r:embed="rId3" cstate="print"/>
          <a:stretch>
            <a:fillRect/>
          </a:stretch>
        </p:blipFill>
        <p:spPr>
          <a:xfrm rot="293757">
            <a:off x="168363" y="1932186"/>
            <a:ext cx="4771881" cy="338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 17" descr="IMG_0065.JPG"/>
          <p:cNvPicPr>
            <a:picLocks noChangeAspect="1"/>
          </p:cNvPicPr>
          <p:nvPr/>
        </p:nvPicPr>
        <p:blipFill>
          <a:blip r:embed="rId4" cstate="print"/>
          <a:stretch>
            <a:fillRect/>
          </a:stretch>
        </p:blipFill>
        <p:spPr>
          <a:xfrm rot="650232">
            <a:off x="5198777" y="1944618"/>
            <a:ext cx="3750728" cy="2813046"/>
          </a:xfrm>
          <a:prstGeom prst="rect">
            <a:avLst/>
          </a:prstGeom>
          <a:ln>
            <a:noFill/>
          </a:ln>
          <a:effectLst>
            <a:softEdge rad="112500"/>
          </a:effectLst>
        </p:spPr>
      </p:pic>
      <p:sp>
        <p:nvSpPr>
          <p:cNvPr id="21" name="Titre 14"/>
          <p:cNvSpPr txBox="1">
            <a:spLocks/>
          </p:cNvSpPr>
          <p:nvPr/>
        </p:nvSpPr>
        <p:spPr>
          <a:xfrm rot="21419819">
            <a:off x="2407890" y="5700590"/>
            <a:ext cx="6678729" cy="1010543"/>
          </a:xfrm>
          <a:prstGeom prst="rect">
            <a:avLst/>
          </a:prstGeom>
        </p:spPr>
        <p:txBody>
          <a:bodyPr vert="horz" lIns="91440" tIns="45720" rIns="91440" bIns="45720" rtlCol="0" anchor="ctr">
            <a:normAutofit fontScale="97500"/>
          </a:bodyPr>
          <a:lstStyle/>
          <a:p>
            <a:pPr algn="ctr"/>
            <a:r>
              <a:rPr lang="fr-FR" sz="2400" b="1" dirty="0">
                <a:solidFill>
                  <a:schemeClr val="bg1"/>
                </a:solidFill>
              </a:rPr>
              <a:t>21 et 22 mars sous le slogan « Tous ensemble pour un environnement sain et durable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27384"/>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249.JPG"/>
          <p:cNvPicPr>
            <a:picLocks noChangeAspect="1"/>
          </p:cNvPicPr>
          <p:nvPr/>
        </p:nvPicPr>
        <p:blipFill>
          <a:blip r:embed="rId4" cstate="print"/>
          <a:stretch>
            <a:fillRect/>
          </a:stretch>
        </p:blipFill>
        <p:spPr>
          <a:xfrm rot="21067623">
            <a:off x="4852477" y="1446385"/>
            <a:ext cx="4139952" cy="2759968"/>
          </a:xfrm>
          <a:prstGeom prst="rect">
            <a:avLst/>
          </a:prstGeom>
          <a:ln>
            <a:noFill/>
          </a:ln>
          <a:effectLst>
            <a:softEdge rad="112500"/>
          </a:effectLst>
        </p:spPr>
      </p:pic>
      <p:sp>
        <p:nvSpPr>
          <p:cNvPr id="6" name="Titre 5"/>
          <p:cNvSpPr>
            <a:spLocks noGrp="1"/>
          </p:cNvSpPr>
          <p:nvPr>
            <p:ph type="ctrTitle"/>
          </p:nvPr>
        </p:nvSpPr>
        <p:spPr>
          <a:xfrm rot="181608">
            <a:off x="726650" y="32778"/>
            <a:ext cx="7772400" cy="1470025"/>
          </a:xfrm>
        </p:spPr>
        <p:txBody>
          <a:bodyPr>
            <a:normAutofit fontScale="90000"/>
            <a:scene3d>
              <a:camera prst="orthographicFront"/>
              <a:lightRig rig="soft" dir="t">
                <a:rot lat="0" lon="0" rev="10800000"/>
              </a:lightRig>
            </a:scene3d>
            <a:sp3d>
              <a:bevelT w="27940" h="12700"/>
              <a:contourClr>
                <a:srgbClr val="DDDDDD"/>
              </a:contourClr>
            </a:sp3d>
          </a:bodyPr>
          <a:lstStyle/>
          <a:p>
            <a:r>
              <a:rPr lang="fr-FR" sz="3200" b="1" spc="15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t>L’Université de Béjaïa fête le 10</a:t>
            </a:r>
            <a:r>
              <a:rPr lang="fr-FR" sz="3200" b="1" spc="150" baseline="3000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t>ème</a:t>
            </a:r>
            <a:r>
              <a:rPr lang="fr-FR" sz="3200" b="1" spc="15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t> anniversaire de son habituel Salon de l’Emploi</a:t>
            </a:r>
            <a:endParaRPr lang="fr-FR" sz="3200" b="1" spc="150" dirty="0">
              <a:ln w="11430"/>
              <a:solidFill>
                <a:srgbClr val="F8F8F8"/>
              </a:solidFill>
              <a:effectLst>
                <a:glow rad="139700">
                  <a:schemeClr val="accent1">
                    <a:satMod val="175000"/>
                    <a:alpha val="40000"/>
                  </a:schemeClr>
                </a:glow>
                <a:outerShdw blurRad="25400" algn="tl" rotWithShape="0">
                  <a:srgbClr val="000000">
                    <a:alpha val="43000"/>
                  </a:srgbClr>
                </a:outerShdw>
              </a:effectLst>
            </a:endParaRPr>
          </a:p>
        </p:txBody>
      </p:sp>
      <p:pic>
        <p:nvPicPr>
          <p:cNvPr id="11" name="Image 10" descr="IMG_0245.JPG"/>
          <p:cNvPicPr>
            <a:picLocks noChangeAspect="1"/>
          </p:cNvPicPr>
          <p:nvPr/>
        </p:nvPicPr>
        <p:blipFill>
          <a:blip r:embed="rId5" cstate="print"/>
          <a:stretch>
            <a:fillRect/>
          </a:stretch>
        </p:blipFill>
        <p:spPr>
          <a:xfrm>
            <a:off x="395536" y="1412776"/>
            <a:ext cx="3707904" cy="2471936"/>
          </a:xfrm>
          <a:prstGeom prst="rect">
            <a:avLst/>
          </a:prstGeom>
          <a:ln>
            <a:noFill/>
          </a:ln>
          <a:effectLst>
            <a:softEdge rad="112500"/>
          </a:effectLst>
        </p:spPr>
      </p:pic>
      <p:pic>
        <p:nvPicPr>
          <p:cNvPr id="12" name="Image 11" descr="IMG_0206.JPG"/>
          <p:cNvPicPr>
            <a:picLocks noChangeAspect="1"/>
          </p:cNvPicPr>
          <p:nvPr/>
        </p:nvPicPr>
        <p:blipFill>
          <a:blip r:embed="rId6" cstate="print"/>
          <a:stretch>
            <a:fillRect/>
          </a:stretch>
        </p:blipFill>
        <p:spPr>
          <a:xfrm rot="910082">
            <a:off x="2349500" y="3461480"/>
            <a:ext cx="4500650" cy="3000434"/>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endParaRPr lang="fr-FR"/>
          </a:p>
        </p:txBody>
      </p:sp>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1" name="Image 10" descr="_MG_0391.JPG"/>
          <p:cNvPicPr>
            <a:picLocks noChangeAspect="1"/>
          </p:cNvPicPr>
          <p:nvPr/>
        </p:nvPicPr>
        <p:blipFill>
          <a:blip r:embed="rId4" cstate="print"/>
          <a:stretch>
            <a:fillRect/>
          </a:stretch>
        </p:blipFill>
        <p:spPr>
          <a:xfrm>
            <a:off x="3995936" y="980728"/>
            <a:ext cx="4572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 11" descr="_MG_0351.JPG"/>
          <p:cNvPicPr>
            <a:picLocks noChangeAspect="1"/>
          </p:cNvPicPr>
          <p:nvPr/>
        </p:nvPicPr>
        <p:blipFill>
          <a:blip r:embed="rId5" cstate="print"/>
          <a:stretch>
            <a:fillRect/>
          </a:stretch>
        </p:blipFill>
        <p:spPr>
          <a:xfrm>
            <a:off x="288032" y="3284984"/>
            <a:ext cx="4211960" cy="28079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 8" descr="IMG_0102.JPG"/>
          <p:cNvPicPr>
            <a:picLocks noChangeAspect="1"/>
          </p:cNvPicPr>
          <p:nvPr/>
        </p:nvPicPr>
        <p:blipFill>
          <a:blip r:embed="rId6" cstate="print"/>
          <a:stretch>
            <a:fillRect/>
          </a:stretch>
        </p:blipFill>
        <p:spPr>
          <a:xfrm>
            <a:off x="4932040" y="3981400"/>
            <a:ext cx="3923928" cy="261595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re 5"/>
          <p:cNvSpPr>
            <a:spLocks noGrp="1"/>
          </p:cNvSpPr>
          <p:nvPr>
            <p:ph type="ctrTitle"/>
          </p:nvPr>
        </p:nvSpPr>
        <p:spPr>
          <a:xfrm>
            <a:off x="330141" y="395337"/>
            <a:ext cx="6762139" cy="2457599"/>
          </a:xfrm>
        </p:spPr>
        <p:txBody>
          <a:bodyPr>
            <a:noAutofit/>
          </a:bodyPr>
          <a:lstStyle/>
          <a:p>
            <a:pPr algn="l"/>
            <a:r>
              <a:rPr lang="fr-FR" sz="24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Pour la 10ème édition de cet important événement, l’Université de Béjaïa tient à marquer la célébration de ce long et fructueux parcours de rencontre université- entreprises, en associant des acteurs très influents dans le monde de l’emploi en l’occurrence l’Organisation Internationale du Travail via son bureau implanté en</a:t>
            </a:r>
            <a:br>
              <a:rPr lang="fr-FR" sz="24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br>
            <a:r>
              <a:rPr lang="fr-FR" sz="24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Algérie (le BIT) et l’Agence Nationale du Travail</a:t>
            </a:r>
            <a:endParaRPr lang="fr-FR" sz="24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611.JPG"/>
          <p:cNvPicPr>
            <a:picLocks noChangeAspect="1"/>
          </p:cNvPicPr>
          <p:nvPr/>
        </p:nvPicPr>
        <p:blipFill>
          <a:blip r:embed="rId4" cstate="print"/>
          <a:stretch>
            <a:fillRect/>
          </a:stretch>
        </p:blipFill>
        <p:spPr>
          <a:xfrm rot="372298">
            <a:off x="4495541" y="3306649"/>
            <a:ext cx="4572224" cy="3211670"/>
          </a:xfrm>
          <a:prstGeom prst="rect">
            <a:avLst/>
          </a:prstGeom>
          <a:ln>
            <a:noFill/>
          </a:ln>
          <a:effectLst>
            <a:softEdge rad="112500"/>
          </a:effectLst>
        </p:spPr>
      </p:pic>
      <p:pic>
        <p:nvPicPr>
          <p:cNvPr id="11" name="Image 10" descr="IMG_0561.JPG"/>
          <p:cNvPicPr>
            <a:picLocks noChangeAspect="1"/>
          </p:cNvPicPr>
          <p:nvPr/>
        </p:nvPicPr>
        <p:blipFill>
          <a:blip r:embed="rId5" cstate="print"/>
          <a:stretch>
            <a:fillRect/>
          </a:stretch>
        </p:blipFill>
        <p:spPr>
          <a:xfrm>
            <a:off x="4932548" y="308992"/>
            <a:ext cx="4031940" cy="2687960"/>
          </a:xfrm>
          <a:prstGeom prst="rect">
            <a:avLst/>
          </a:prstGeom>
          <a:ln>
            <a:noFill/>
          </a:ln>
          <a:effectLst>
            <a:softEdge rad="112500"/>
          </a:effectLst>
        </p:spPr>
      </p:pic>
      <p:pic>
        <p:nvPicPr>
          <p:cNvPr id="12" name="Image 11" descr="IMG_0302.JPG"/>
          <p:cNvPicPr>
            <a:picLocks noChangeAspect="1"/>
          </p:cNvPicPr>
          <p:nvPr/>
        </p:nvPicPr>
        <p:blipFill>
          <a:blip r:embed="rId6" cstate="print"/>
          <a:stretch>
            <a:fillRect/>
          </a:stretch>
        </p:blipFill>
        <p:spPr>
          <a:xfrm>
            <a:off x="107504" y="260648"/>
            <a:ext cx="4499992" cy="2999994"/>
          </a:xfrm>
          <a:prstGeom prst="rect">
            <a:avLst/>
          </a:prstGeom>
          <a:ln>
            <a:noFill/>
          </a:ln>
          <a:effectLst>
            <a:softEdge rad="112500"/>
          </a:effectLst>
        </p:spPr>
      </p:pic>
      <p:sp>
        <p:nvSpPr>
          <p:cNvPr id="7" name="Sous-titre 6"/>
          <p:cNvSpPr>
            <a:spLocks noGrp="1"/>
          </p:cNvSpPr>
          <p:nvPr>
            <p:ph type="subTitle" idx="1"/>
          </p:nvPr>
        </p:nvSpPr>
        <p:spPr>
          <a:xfrm>
            <a:off x="539552" y="3284984"/>
            <a:ext cx="3528392" cy="2664296"/>
          </a:xfrm>
        </p:spPr>
        <p:style>
          <a:lnRef idx="2">
            <a:schemeClr val="accent6"/>
          </a:lnRef>
          <a:fillRef idx="1">
            <a:schemeClr val="lt1"/>
          </a:fillRef>
          <a:effectRef idx="0">
            <a:schemeClr val="accent6"/>
          </a:effectRef>
          <a:fontRef idx="minor">
            <a:schemeClr val="dk1"/>
          </a:fontRef>
        </p:style>
        <p:txBody>
          <a:bodyPr>
            <a:normAutofit fontScale="47500" lnSpcReduction="20000"/>
          </a:bodyPr>
          <a:lstStyle/>
          <a:p>
            <a:r>
              <a:rPr lang="fr-FR" dirty="0" smtClean="0">
                <a:solidFill>
                  <a:srgbClr val="002060"/>
                </a:solidFill>
              </a:rPr>
              <a:t>Le Salon de l’Emploi 2017 a été marqué par l’inauguration du Club de recherche d’emploi (CRE) au profit des étudiants,</a:t>
            </a:r>
          </a:p>
          <a:p>
            <a:r>
              <a:rPr lang="fr-FR" dirty="0" smtClean="0">
                <a:solidFill>
                  <a:srgbClr val="002060"/>
                </a:solidFill>
              </a:rPr>
              <a:t>crée dans le cadre du projet «De l’université au monde du travail » piloté par le BIT et avec l’appui financier du RoyaumeUni.</a:t>
            </a:r>
          </a:p>
          <a:p>
            <a:r>
              <a:rPr lang="fr-FR" dirty="0" smtClean="0">
                <a:solidFill>
                  <a:srgbClr val="002060"/>
                </a:solidFill>
              </a:rPr>
              <a:t>Œuvrant pour l’employabilité et ayant pour mission d’aider les jeunes diplômés souhaitant s’investir dans une</a:t>
            </a:r>
          </a:p>
          <a:p>
            <a:r>
              <a:rPr lang="fr-FR" dirty="0" smtClean="0">
                <a:solidFill>
                  <a:srgbClr val="002060"/>
                </a:solidFill>
              </a:rPr>
              <a:t>démarche active pour l’obtention d’un travail correspondant à leurs attentes.</a:t>
            </a:r>
            <a:endParaRPr lang="fr-FR" dirty="0">
              <a:solidFill>
                <a:srgbClr val="00206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pic>
        <p:nvPicPr>
          <p:cNvPr id="6" name="Image 5" descr="IMG_0050.JPG"/>
          <p:cNvPicPr>
            <a:picLocks noChangeAspect="1"/>
          </p:cNvPicPr>
          <p:nvPr/>
        </p:nvPicPr>
        <p:blipFill>
          <a:blip r:embed="rId4" cstate="print"/>
          <a:stretch>
            <a:fillRect/>
          </a:stretch>
        </p:blipFill>
        <p:spPr>
          <a:xfrm rot="561748">
            <a:off x="4236572" y="1534805"/>
            <a:ext cx="4427984" cy="3320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descr="IMG_0044.JPG"/>
          <p:cNvPicPr>
            <a:picLocks noChangeAspect="1"/>
          </p:cNvPicPr>
          <p:nvPr/>
        </p:nvPicPr>
        <p:blipFill>
          <a:blip r:embed="rId5" cstate="print"/>
          <a:stretch>
            <a:fillRect/>
          </a:stretch>
        </p:blipFill>
        <p:spPr>
          <a:xfrm>
            <a:off x="323528" y="2492896"/>
            <a:ext cx="4427984" cy="3320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052.JPG"/>
          <p:cNvPicPr>
            <a:picLocks noChangeAspect="1"/>
          </p:cNvPicPr>
          <p:nvPr/>
        </p:nvPicPr>
        <p:blipFill>
          <a:blip r:embed="rId4" cstate="print"/>
          <a:stretch>
            <a:fillRect/>
          </a:stretch>
        </p:blipFill>
        <p:spPr>
          <a:xfrm>
            <a:off x="4320480" y="1566174"/>
            <a:ext cx="4499992" cy="3374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itre 10"/>
          <p:cNvSpPr>
            <a:spLocks noGrp="1"/>
          </p:cNvSpPr>
          <p:nvPr>
            <p:ph type="ctrTitle"/>
          </p:nvPr>
        </p:nvSpPr>
        <p:spPr>
          <a:xfrm rot="168792">
            <a:off x="173256" y="21478"/>
            <a:ext cx="7895819" cy="1470025"/>
          </a:xfrm>
        </p:spPr>
        <p:txBody>
          <a:bodyPr>
            <a:normAutofit fontScale="90000"/>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Partenariat université de Béjaïa &amp; le Bureau International du Travail </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Sous-titre 11"/>
          <p:cNvSpPr>
            <a:spLocks noGrp="1"/>
          </p:cNvSpPr>
          <p:nvPr>
            <p:ph type="subTitle" idx="1"/>
          </p:nvPr>
        </p:nvSpPr>
        <p:spPr>
          <a:xfrm>
            <a:off x="251520" y="2132856"/>
            <a:ext cx="3672408" cy="3816424"/>
          </a:xfrm>
        </p:spPr>
        <p:style>
          <a:lnRef idx="2">
            <a:schemeClr val="accent6"/>
          </a:lnRef>
          <a:fillRef idx="1">
            <a:schemeClr val="lt1"/>
          </a:fillRef>
          <a:effectRef idx="0">
            <a:schemeClr val="accent6"/>
          </a:effectRef>
          <a:fontRef idx="minor">
            <a:schemeClr val="dk1"/>
          </a:fontRef>
        </p:style>
        <p:txBody>
          <a:bodyPr>
            <a:noAutofit/>
          </a:bodyPr>
          <a:lstStyle/>
          <a:p>
            <a:r>
              <a:rPr lang="fr-FR" sz="2400" dirty="0" smtClean="0">
                <a:solidFill>
                  <a:srgbClr val="002060"/>
                </a:solidFill>
              </a:rPr>
              <a:t>L’objectif principal du BIT est axé sur l’amélioration de la protection sociale, le renforcement du dialogue sur les questions liées au travail et la préparation des documents et des rapports présentés dans les conférences et les réunions de l’OIT.</a:t>
            </a:r>
            <a:endParaRPr lang="fr-FR" sz="2400" dirty="0">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pic>
        <p:nvPicPr>
          <p:cNvPr id="8" name="Image 7" descr="_MG_0019.JPG"/>
          <p:cNvPicPr>
            <a:picLocks noChangeAspect="1"/>
          </p:cNvPicPr>
          <p:nvPr/>
        </p:nvPicPr>
        <p:blipFill>
          <a:blip r:embed="rId4" cstate="print"/>
          <a:stretch>
            <a:fillRect/>
          </a:stretch>
        </p:blipFill>
        <p:spPr>
          <a:xfrm>
            <a:off x="2843808" y="2492896"/>
            <a:ext cx="5976156" cy="39841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itre 5"/>
          <p:cNvSpPr>
            <a:spLocks noGrp="1"/>
          </p:cNvSpPr>
          <p:nvPr>
            <p:ph type="ctrTitle"/>
          </p:nvPr>
        </p:nvSpPr>
        <p:spPr>
          <a:xfrm rot="20867581">
            <a:off x="-263798" y="1513325"/>
            <a:ext cx="5231819" cy="1815124"/>
          </a:xfrm>
        </p:spPr>
        <p:txBody>
          <a:bodyPr>
            <a:normAutofit/>
          </a:bodyPr>
          <a:lstStyle/>
          <a:p>
            <a:r>
              <a:rPr lang="fr-FR"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Groupe de travail</a:t>
            </a:r>
            <a:br>
              <a:rPr lang="fr-FR"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fr-FR"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Algéro/Français</a:t>
            </a:r>
            <a:endParaRPr lang="fr-FR"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1" name="Image 10" descr="IMG_0005.JPG"/>
          <p:cNvPicPr>
            <a:picLocks noChangeAspect="1"/>
          </p:cNvPicPr>
          <p:nvPr/>
        </p:nvPicPr>
        <p:blipFill>
          <a:blip r:embed="rId4" cstate="print"/>
          <a:stretch>
            <a:fillRect/>
          </a:stretch>
        </p:blipFill>
        <p:spPr>
          <a:xfrm>
            <a:off x="251520" y="2492896"/>
            <a:ext cx="5796136" cy="38640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 8" descr="_MG_0080.JPG"/>
          <p:cNvPicPr>
            <a:picLocks noChangeAspect="1"/>
          </p:cNvPicPr>
          <p:nvPr/>
        </p:nvPicPr>
        <p:blipFill>
          <a:blip r:embed="rId5" cstate="print"/>
          <a:stretch>
            <a:fillRect/>
          </a:stretch>
        </p:blipFill>
        <p:spPr>
          <a:xfrm>
            <a:off x="4680520" y="1077078"/>
            <a:ext cx="4283968" cy="28559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itre 5"/>
          <p:cNvSpPr>
            <a:spLocks noGrp="1"/>
          </p:cNvSpPr>
          <p:nvPr>
            <p:ph type="ctrTitle"/>
          </p:nvPr>
        </p:nvSpPr>
        <p:spPr>
          <a:xfrm>
            <a:off x="1763688" y="-171400"/>
            <a:ext cx="7556376" cy="1296144"/>
          </a:xfrm>
        </p:spPr>
        <p:txBody>
          <a:bodyPr>
            <a:normAutofit/>
          </a:bodyPr>
          <a:lstStyle/>
          <a:p>
            <a: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L’Université de Béjaïa a abrité le quatrième séminaire du Groupe de travail Algéro-Français sur la thématique « Université/Entreprise/Territoire », </a:t>
            </a:r>
            <a:b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organisé le 21 mai 2017</a:t>
            </a:r>
            <a:endPar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039.JPG"/>
          <p:cNvPicPr>
            <a:picLocks noChangeAspect="1"/>
          </p:cNvPicPr>
          <p:nvPr/>
        </p:nvPicPr>
        <p:blipFill>
          <a:blip r:embed="rId4" cstate="print"/>
          <a:stretch>
            <a:fillRect/>
          </a:stretch>
        </p:blipFill>
        <p:spPr>
          <a:xfrm>
            <a:off x="5364088" y="2324878"/>
            <a:ext cx="3816424" cy="2544282"/>
          </a:xfrm>
          <a:prstGeom prst="rect">
            <a:avLst/>
          </a:prstGeom>
          <a:ln>
            <a:noFill/>
          </a:ln>
          <a:effectLst>
            <a:softEdge rad="112500"/>
          </a:effectLst>
        </p:spPr>
      </p:pic>
      <p:sp>
        <p:nvSpPr>
          <p:cNvPr id="7" name="Sous-titre 6"/>
          <p:cNvSpPr>
            <a:spLocks noGrp="1"/>
          </p:cNvSpPr>
          <p:nvPr>
            <p:ph type="subTitle" idx="1"/>
          </p:nvPr>
        </p:nvSpPr>
        <p:spPr>
          <a:xfrm rot="327889">
            <a:off x="242737" y="692696"/>
            <a:ext cx="5184576" cy="4968552"/>
          </a:xfrm>
        </p:spPr>
        <p:style>
          <a:lnRef idx="2">
            <a:schemeClr val="accent1"/>
          </a:lnRef>
          <a:fillRef idx="1">
            <a:schemeClr val="lt1"/>
          </a:fillRef>
          <a:effectRef idx="0">
            <a:schemeClr val="accent1"/>
          </a:effectRef>
          <a:fontRef idx="minor">
            <a:schemeClr val="dk1"/>
          </a:fontRef>
        </p:style>
        <p:txBody>
          <a:bodyPr>
            <a:noAutofit/>
          </a:bodyPr>
          <a:lstStyle/>
          <a:p>
            <a:r>
              <a:rPr lang="fr-FR" sz="1800" dirty="0" smtClean="0">
                <a:solidFill>
                  <a:schemeClr val="accent6">
                    <a:lumMod val="75000"/>
                  </a:schemeClr>
                </a:solidFill>
              </a:rPr>
              <a:t>Objectifs du Groupe de Travail Algéro-Français </a:t>
            </a:r>
          </a:p>
          <a:p>
            <a:r>
              <a:rPr lang="fr-FR" sz="1800" dirty="0" smtClean="0">
                <a:solidFill>
                  <a:schemeClr val="accent6">
                    <a:lumMod val="75000"/>
                  </a:schemeClr>
                </a:solidFill>
              </a:rPr>
              <a:t>L’objectif visé à travers la mise en place d’un groupe de travail algéro-français «Université/Entreprise/Territoire» est de permettre, d’une part, de donner plus de cohérence à l’ensemble des actions se développant dans</a:t>
            </a:r>
          </a:p>
          <a:p>
            <a:r>
              <a:rPr lang="fr-FR" sz="1800" dirty="0" smtClean="0">
                <a:solidFill>
                  <a:schemeClr val="accent6">
                    <a:lumMod val="75000"/>
                  </a:schemeClr>
                </a:solidFill>
              </a:rPr>
              <a:t>ce domaine et d’autre part, d’exercer dans une logique de projets. Permettant ainsi de disposer d’un puissant effet d’entraînement des relations entre les universités et les autres acteurs de leurs territoires d’implantation, en particulier les entreprises avec le soutien des collectivités territoriales. Sept domaines ont été retenus par le Groupe : agriculture/agroalimentaire, logistique/transport, numérique, énergies renouvelables, ville durable/environnement, économie</a:t>
            </a:r>
          </a:p>
          <a:p>
            <a:r>
              <a:rPr lang="fr-FR" sz="1800" dirty="0" smtClean="0">
                <a:solidFill>
                  <a:schemeClr val="accent6">
                    <a:lumMod val="75000"/>
                  </a:schemeClr>
                </a:solidFill>
              </a:rPr>
              <a:t>maritime et santé.</a:t>
            </a:r>
            <a:endParaRPr lang="fr-FR" sz="1800" dirty="0">
              <a:solidFill>
                <a:schemeClr val="accent6">
                  <a:lumMod val="75000"/>
                </a:schemeClr>
              </a:solidFill>
            </a:endParaRPr>
          </a:p>
        </p:txBody>
      </p:sp>
      <p:sp>
        <p:nvSpPr>
          <p:cNvPr id="11" name="Rectangle 10"/>
          <p:cNvSpPr/>
          <p:nvPr/>
        </p:nvSpPr>
        <p:spPr>
          <a:xfrm>
            <a:off x="5742384" y="116632"/>
            <a:ext cx="3222104" cy="954107"/>
          </a:xfrm>
          <a:prstGeom prst="rect">
            <a:avLst/>
          </a:prstGeom>
        </p:spPr>
        <p:txBody>
          <a:bodyPr wrap="square">
            <a:spAutoFit/>
          </a:bodyPr>
          <a:lstStyle/>
          <a:p>
            <a:pPr algn="ctr"/>
            <a:r>
              <a:rPr lang="fr-FR"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rPr>
              <a:t>Groupe de travail</a:t>
            </a:r>
            <a:br>
              <a:rPr lang="fr-FR"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rPr>
            </a:br>
            <a:r>
              <a:rPr lang="fr-FR"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rPr>
              <a:t>Algéro/Français</a:t>
            </a:r>
            <a:endParaRPr lang="fr-FR"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7" name="Titre 6"/>
          <p:cNvSpPr>
            <a:spLocks noGrp="1"/>
          </p:cNvSpPr>
          <p:nvPr>
            <p:ph type="ctrTitle"/>
          </p:nvPr>
        </p:nvSpPr>
        <p:spPr>
          <a:xfrm rot="21305248">
            <a:off x="-563908" y="1598855"/>
            <a:ext cx="7772400" cy="1470025"/>
          </a:xfrm>
        </p:spPr>
        <p:txBody>
          <a:bodyPr>
            <a:noAutofit/>
          </a:bodyPr>
          <a:lstStyle/>
          <a:p>
            <a:r>
              <a:rPr lang="fr-F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Rentrée Universitaire </a:t>
            </a:r>
            <a:br>
              <a:rPr lang="fr-F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fr-F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2017/2018</a:t>
            </a:r>
            <a:endParaRPr lang="fr-F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Image 8" descr="IMG_0005.JPG"/>
          <p:cNvPicPr>
            <a:picLocks noChangeAspect="1"/>
          </p:cNvPicPr>
          <p:nvPr/>
        </p:nvPicPr>
        <p:blipFill>
          <a:blip r:embed="rId4" cstate="print"/>
          <a:stretch>
            <a:fillRect/>
          </a:stretch>
        </p:blipFill>
        <p:spPr>
          <a:xfrm>
            <a:off x="3600400" y="3068960"/>
            <a:ext cx="5004048" cy="3336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138.JPG"/>
          <p:cNvPicPr>
            <a:picLocks noChangeAspect="1"/>
          </p:cNvPicPr>
          <p:nvPr/>
        </p:nvPicPr>
        <p:blipFill>
          <a:blip r:embed="rId4" cstate="print"/>
          <a:stretch>
            <a:fillRect/>
          </a:stretch>
        </p:blipFill>
        <p:spPr>
          <a:xfrm>
            <a:off x="611560" y="332656"/>
            <a:ext cx="4212468"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 10" descr="IMG_0019.JPG"/>
          <p:cNvPicPr>
            <a:picLocks noChangeAspect="1"/>
          </p:cNvPicPr>
          <p:nvPr/>
        </p:nvPicPr>
        <p:blipFill>
          <a:blip r:embed="rId5" cstate="print"/>
          <a:stretch>
            <a:fillRect/>
          </a:stretch>
        </p:blipFill>
        <p:spPr>
          <a:xfrm>
            <a:off x="4680520" y="1196753"/>
            <a:ext cx="4320480" cy="2880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 11" descr="IMG_0183.JPG"/>
          <p:cNvPicPr>
            <a:picLocks noChangeAspect="1"/>
          </p:cNvPicPr>
          <p:nvPr/>
        </p:nvPicPr>
        <p:blipFill>
          <a:blip r:embed="rId6" cstate="print"/>
          <a:stretch>
            <a:fillRect/>
          </a:stretch>
        </p:blipFill>
        <p:spPr>
          <a:xfrm rot="175398">
            <a:off x="395536" y="3210254"/>
            <a:ext cx="4896544" cy="3264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11" name="Titre 10"/>
          <p:cNvSpPr>
            <a:spLocks noGrp="1"/>
          </p:cNvSpPr>
          <p:nvPr>
            <p:ph type="ctrTitle"/>
          </p:nvPr>
        </p:nvSpPr>
        <p:spPr>
          <a:xfrm rot="171458">
            <a:off x="2813469" y="-147613"/>
            <a:ext cx="6550496" cy="1470025"/>
          </a:xfrm>
        </p:spPr>
        <p:txBody>
          <a:bodyPr>
            <a:normAutofit/>
          </a:bodyPr>
          <a:lstStyle/>
          <a:p>
            <a:r>
              <a:rPr lang="fr-FR" sz="2400" b="1" dirty="0" smtClean="0">
                <a:solidFill>
                  <a:schemeClr val="bg1"/>
                </a:solidFill>
              </a:rPr>
              <a:t>Accompagnement </a:t>
            </a:r>
            <a:r>
              <a:rPr lang="fr-FR" sz="2400" b="1" dirty="0">
                <a:solidFill>
                  <a:schemeClr val="bg1"/>
                </a:solidFill>
              </a:rPr>
              <a:t>pédagogique au profit des enseignants-chercheurs nouvellement recrutés</a:t>
            </a:r>
            <a:endParaRPr lang="fr-FR" sz="2400" dirty="0">
              <a:solidFill>
                <a:schemeClr val="bg1"/>
              </a:solidFill>
            </a:endParaRPr>
          </a:p>
        </p:txBody>
      </p:sp>
      <p:sp>
        <p:nvSpPr>
          <p:cNvPr id="12" name="Sous-titre 11"/>
          <p:cNvSpPr>
            <a:spLocks noGrp="1"/>
          </p:cNvSpPr>
          <p:nvPr>
            <p:ph type="subTitle" idx="1"/>
          </p:nvPr>
        </p:nvSpPr>
        <p:spPr>
          <a:xfrm rot="21382697">
            <a:off x="0" y="1182247"/>
            <a:ext cx="6400800" cy="648072"/>
          </a:xfrm>
        </p:spPr>
        <p:txBody>
          <a:bodyPr/>
          <a:lstStyle/>
          <a:p>
            <a:r>
              <a:rPr lang="fr-FR" sz="1400" b="1" dirty="0">
                <a:solidFill>
                  <a:schemeClr val="accent1">
                    <a:lumMod val="20000"/>
                    <a:lumOff val="80000"/>
                  </a:schemeClr>
                </a:solidFill>
              </a:rPr>
              <a:t>du 31 janvier au 23 février 2017 au niveau de  l’auditorium du campus d’</a:t>
            </a:r>
            <a:r>
              <a:rPr lang="fr-FR" sz="1400" b="1" dirty="0" err="1">
                <a:solidFill>
                  <a:schemeClr val="accent1">
                    <a:lumMod val="20000"/>
                    <a:lumOff val="80000"/>
                  </a:schemeClr>
                </a:solidFill>
              </a:rPr>
              <a:t>Aboudaou</a:t>
            </a:r>
            <a:r>
              <a:rPr lang="fr-FR" sz="1400" b="1" dirty="0">
                <a:solidFill>
                  <a:schemeClr val="accent1">
                    <a:lumMod val="20000"/>
                    <a:lumOff val="80000"/>
                  </a:schemeClr>
                </a:solidFill>
              </a:rPr>
              <a:t>.</a:t>
            </a:r>
            <a:endParaRPr lang="fr-FR" sz="1400" dirty="0">
              <a:solidFill>
                <a:schemeClr val="accent1">
                  <a:lumMod val="20000"/>
                  <a:lumOff val="80000"/>
                </a:schemeClr>
              </a:solidFill>
            </a:endParaRPr>
          </a:p>
          <a:p>
            <a:endParaRPr lang="fr-FR" dirty="0"/>
          </a:p>
        </p:txBody>
      </p:sp>
      <p:pic>
        <p:nvPicPr>
          <p:cNvPr id="13" name="Image 12" descr="C:\Documents and Settings\HP\Bureau\Bulletin N°17\16387063_375997976094778_9037946673574090112_n.jpg"/>
          <p:cNvPicPr/>
          <p:nvPr/>
        </p:nvPicPr>
        <p:blipFill>
          <a:blip r:embed="rId4" cstate="print"/>
          <a:srcRect/>
          <a:stretch>
            <a:fillRect/>
          </a:stretch>
        </p:blipFill>
        <p:spPr bwMode="auto">
          <a:xfrm>
            <a:off x="4788024" y="1556792"/>
            <a:ext cx="4176464"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409" name="Rectangle 1"/>
          <p:cNvSpPr>
            <a:spLocks noChangeArrowheads="1"/>
          </p:cNvSpPr>
          <p:nvPr/>
        </p:nvSpPr>
        <p:spPr bwMode="auto">
          <a:xfrm>
            <a:off x="107504" y="2726918"/>
            <a:ext cx="4464496" cy="286232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Times New Roman" pitchFamily="18" charset="0"/>
                <a:cs typeface="Arial" pitchFamily="34" charset="0"/>
              </a:rPr>
              <a:t>Célébration de yennayar </a:t>
            </a:r>
            <a:endPar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3600" b="1" i="1"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Times New Roman" pitchFamily="18" charset="0"/>
                <a:cs typeface="Arial" pitchFamily="34" charset="0"/>
              </a:rPr>
              <a:t>Un rituel à l’Université de Béjaïa </a:t>
            </a:r>
            <a:endPar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Times New Roman" pitchFamily="18" charset="0"/>
                <a:cs typeface="Arial" pitchFamily="34" charset="0"/>
              </a:rPr>
              <a:t>amenzu nYennayer</a:t>
            </a:r>
            <a:endPar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14" name="Rectangle 13"/>
          <p:cNvSpPr/>
          <p:nvPr/>
        </p:nvSpPr>
        <p:spPr>
          <a:xfrm rot="21362364">
            <a:off x="203425" y="5602757"/>
            <a:ext cx="667848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b="1" i="1" dirty="0">
                <a:solidFill>
                  <a:schemeClr val="accent6"/>
                </a:solidFill>
              </a:rPr>
              <a:t>la Faculté des Lettres et des Langues  célèbre amenzu nYennayer, une date qui symbolise dans le calendrier berbère le premier jour du calendrier agraire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186.JPG"/>
          <p:cNvPicPr>
            <a:picLocks noChangeAspect="1"/>
          </p:cNvPicPr>
          <p:nvPr/>
        </p:nvPicPr>
        <p:blipFill>
          <a:blip r:embed="rId4" cstate="print"/>
          <a:stretch>
            <a:fillRect/>
          </a:stretch>
        </p:blipFill>
        <p:spPr>
          <a:xfrm>
            <a:off x="4499992" y="2541240"/>
            <a:ext cx="4572000" cy="3048000"/>
          </a:xfrm>
          <a:prstGeom prst="rect">
            <a:avLst/>
          </a:prstGeom>
          <a:ln>
            <a:noFill/>
          </a:ln>
          <a:effectLst>
            <a:softEdge rad="112500"/>
          </a:effectLst>
        </p:spPr>
      </p:pic>
      <p:sp>
        <p:nvSpPr>
          <p:cNvPr id="7" name="Sous-titre 6"/>
          <p:cNvSpPr>
            <a:spLocks noGrp="1"/>
          </p:cNvSpPr>
          <p:nvPr>
            <p:ph type="subTitle" idx="1"/>
          </p:nvPr>
        </p:nvSpPr>
        <p:spPr>
          <a:xfrm rot="21405712">
            <a:off x="2456149" y="296011"/>
            <a:ext cx="6400800" cy="1752600"/>
          </a:xfrm>
        </p:spPr>
        <p:txBody>
          <a:bodyPr>
            <a:normAutofit fontScale="85000" lnSpcReduction="20000"/>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Pour la rentrée universitaire 2017/2018, l’Université de Béjaïa a inscrit 8628 nouveaux bacheliers (Bac 2017) ; ce qui amène ses effectifs de graduation à 41 292 étudiants inscrits et réinscrits.</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 name="Image 10" descr="IMG_0116.JPG"/>
          <p:cNvPicPr>
            <a:picLocks noChangeAspect="1"/>
          </p:cNvPicPr>
          <p:nvPr/>
        </p:nvPicPr>
        <p:blipFill>
          <a:blip r:embed="rId5" cstate="print"/>
          <a:stretch>
            <a:fillRect/>
          </a:stretch>
        </p:blipFill>
        <p:spPr>
          <a:xfrm>
            <a:off x="107504" y="2253208"/>
            <a:ext cx="4139952" cy="2759968"/>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6" name="Titre 5"/>
          <p:cNvSpPr>
            <a:spLocks noGrp="1"/>
          </p:cNvSpPr>
          <p:nvPr>
            <p:ph type="ctrTitle"/>
          </p:nvPr>
        </p:nvSpPr>
        <p:spPr>
          <a:xfrm rot="21265217">
            <a:off x="634979" y="2592712"/>
            <a:ext cx="7772400" cy="1470025"/>
          </a:xfrm>
        </p:spPr>
        <p:txBody>
          <a:bodyPr/>
          <a:lstStyle/>
          <a:p>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Recherche &amp; Formation </a:t>
            </a:r>
            <a:endParaRPr lang="fr-FR"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1er-sem-nat-env-hyg-ets-sante-19-Fev-2017-Poster.jpg"/>
          <p:cNvPicPr>
            <a:picLocks noChangeAspect="1"/>
          </p:cNvPicPr>
          <p:nvPr/>
        </p:nvPicPr>
        <p:blipFill>
          <a:blip r:embed="rId4" cstate="print"/>
          <a:stretch>
            <a:fillRect/>
          </a:stretch>
        </p:blipFill>
        <p:spPr>
          <a:xfrm rot="21103094">
            <a:off x="4707997" y="1204579"/>
            <a:ext cx="4320028" cy="2430016"/>
          </a:xfrm>
          <a:prstGeom prst="rect">
            <a:avLst/>
          </a:prstGeom>
          <a:ln>
            <a:noFill/>
          </a:ln>
          <a:effectLst>
            <a:softEdge rad="112500"/>
          </a:effectLst>
        </p:spPr>
      </p:pic>
      <p:pic>
        <p:nvPicPr>
          <p:cNvPr id="11" name="Image 10" descr="40823-opuntia-ficus-indica-c2-rc-4.jpg"/>
          <p:cNvPicPr>
            <a:picLocks noChangeAspect="1"/>
          </p:cNvPicPr>
          <p:nvPr/>
        </p:nvPicPr>
        <p:blipFill>
          <a:blip r:embed="rId5" cstate="print"/>
          <a:stretch>
            <a:fillRect/>
          </a:stretch>
        </p:blipFill>
        <p:spPr>
          <a:xfrm rot="21031213">
            <a:off x="301052" y="2815645"/>
            <a:ext cx="3515424" cy="3516221"/>
          </a:xfrm>
          <a:prstGeom prst="rect">
            <a:avLst/>
          </a:prstGeom>
          <a:ln>
            <a:noFill/>
          </a:ln>
          <a:effectLst>
            <a:softEdge rad="112500"/>
          </a:effectLst>
        </p:spPr>
      </p:pic>
      <p:sp>
        <p:nvSpPr>
          <p:cNvPr id="12" name="Rectangle 11"/>
          <p:cNvSpPr/>
          <p:nvPr/>
        </p:nvSpPr>
        <p:spPr>
          <a:xfrm rot="319708">
            <a:off x="251520" y="1150353"/>
            <a:ext cx="3870176"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1er atelier national sur les perspectives de développement de la culture du figuier de barbarie en zone de montagnes, le 04 avril 2017, en collaboration avec l’Association Nationale pour le Développement du</a:t>
            </a:r>
          </a:p>
          <a:p>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Cactus.</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4860032" y="3845366"/>
            <a:ext cx="4320480" cy="1815882"/>
          </a:xfrm>
          <a:prstGeom prst="rect">
            <a:avLst/>
          </a:prstGeom>
        </p:spPr>
        <p:txBody>
          <a:bodyPr wrap="square">
            <a:spAutoFit/>
          </a:bodyPr>
          <a:lstStyle/>
          <a:p>
            <a:r>
              <a:rPr lang="fr-FR" sz="2800" b="1" dirty="0" smtClean="0">
                <a:ln w="12700">
                  <a:solidFill>
                    <a:schemeClr val="tx2">
                      <a:satMod val="155000"/>
                    </a:schemeClr>
                  </a:solidFill>
                  <a:prstDash val="solid"/>
                </a:ln>
                <a:solidFill>
                  <a:schemeClr val="tx2">
                    <a:lumMod val="40000"/>
                    <a:lumOff val="60000"/>
                  </a:schemeClr>
                </a:solidFill>
                <a:effectLst>
                  <a:outerShdw blurRad="60007" dist="310007" dir="7680000" sy="30000" kx="1300200" algn="ctr" rotWithShape="0">
                    <a:prstClr val="black">
                      <a:alpha val="32000"/>
                    </a:prstClr>
                  </a:outerShdw>
                </a:effectLst>
                <a:latin typeface="Aharoni" pitchFamily="2" charset="-79"/>
                <a:cs typeface="Aharoni" pitchFamily="2" charset="-79"/>
              </a:rPr>
              <a:t>Débattre de l’environnement et l’hygiène dans les établissements de santé</a:t>
            </a:r>
            <a:endParaRPr lang="fr-FR" sz="2800" b="1" dirty="0">
              <a:ln w="12700">
                <a:solidFill>
                  <a:schemeClr val="tx2">
                    <a:satMod val="155000"/>
                  </a:schemeClr>
                </a:solidFill>
                <a:prstDash val="solid"/>
              </a:ln>
              <a:solidFill>
                <a:schemeClr val="tx2">
                  <a:lumMod val="40000"/>
                  <a:lumOff val="60000"/>
                </a:schemeClr>
              </a:solidFill>
              <a:effectLst>
                <a:outerShdw blurRad="60007" dist="310007" dir="7680000" sy="30000" kx="1300200" algn="ctr" rotWithShape="0">
                  <a:prstClr val="black">
                    <a:alpha val="32000"/>
                  </a:prstClr>
                </a:outerShdw>
              </a:effectLst>
              <a:latin typeface="Aharoni" pitchFamily="2" charset="-79"/>
              <a:cs typeface="Aharoni" pitchFamily="2" charset="-79"/>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27384"/>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400600"/>
            <a:ext cx="9144000" cy="1556792"/>
          </a:xfrm>
          <a:prstGeom prst="rect">
            <a:avLst/>
          </a:prstGeom>
        </p:spPr>
      </p:pic>
      <p:sp>
        <p:nvSpPr>
          <p:cNvPr id="6" name="Titre 5"/>
          <p:cNvSpPr>
            <a:spLocks noGrp="1"/>
          </p:cNvSpPr>
          <p:nvPr>
            <p:ph type="ctrTitle"/>
          </p:nvPr>
        </p:nvSpPr>
        <p:spPr>
          <a:xfrm rot="171293">
            <a:off x="3605182" y="-347343"/>
            <a:ext cx="5902424" cy="1470025"/>
          </a:xfrm>
        </p:spPr>
        <p:txBody>
          <a:bodyPr>
            <a:normAutofit/>
          </a:bodyPr>
          <a:lstStyle/>
          <a:p>
            <a:r>
              <a:rPr lang="fr-FR" sz="5400" b="1" dirty="0" smtClean="0">
                <a:ln w="12700">
                  <a:solidFill>
                    <a:schemeClr val="tx1"/>
                  </a:solidFill>
                  <a:prstDash val="solid"/>
                </a:ln>
                <a:solidFill>
                  <a:schemeClr val="tx2">
                    <a:lumMod val="20000"/>
                    <a:lumOff val="80000"/>
                  </a:schemeClr>
                </a:solidFill>
                <a:effectLst>
                  <a:outerShdw blurRad="41275" dist="20320" dir="1800000" algn="tl" rotWithShape="0">
                    <a:srgbClr val="000000">
                      <a:alpha val="40000"/>
                    </a:srgbClr>
                  </a:outerShdw>
                  <a:reflection blurRad="6350" stA="60000" endA="900" endPos="60000" dist="29997" dir="5400000" sy="-100000" algn="bl" rotWithShape="0"/>
                </a:effectLst>
              </a:rPr>
              <a:t>Doctoriales 2017</a:t>
            </a:r>
            <a:endParaRPr lang="fr-FR" sz="5400" b="1" dirty="0">
              <a:ln w="12700">
                <a:solidFill>
                  <a:schemeClr val="tx1"/>
                </a:solidFill>
                <a:prstDash val="solid"/>
              </a:ln>
              <a:solidFill>
                <a:schemeClr val="tx2">
                  <a:lumMod val="20000"/>
                  <a:lumOff val="80000"/>
                </a:schemeClr>
              </a:solidFill>
              <a:effectLst>
                <a:outerShdw blurRad="41275" dist="20320" dir="1800000" algn="tl" rotWithShape="0">
                  <a:srgbClr val="000000">
                    <a:alpha val="40000"/>
                  </a:srgbClr>
                </a:outerShdw>
                <a:reflection blurRad="6350" stA="60000" endA="900" endPos="60000" dist="29997" dir="5400000" sy="-100000" algn="bl" rotWithShape="0"/>
              </a:effectLst>
            </a:endParaRPr>
          </a:p>
        </p:txBody>
      </p:sp>
      <p:pic>
        <p:nvPicPr>
          <p:cNvPr id="12" name="Image 11" descr="IMG_0085.JPG"/>
          <p:cNvPicPr>
            <a:picLocks noChangeAspect="1"/>
          </p:cNvPicPr>
          <p:nvPr/>
        </p:nvPicPr>
        <p:blipFill>
          <a:blip r:embed="rId4" cstate="print"/>
          <a:stretch>
            <a:fillRect/>
          </a:stretch>
        </p:blipFill>
        <p:spPr>
          <a:xfrm>
            <a:off x="323528" y="3789040"/>
            <a:ext cx="4031940" cy="2687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 8" descr="IMG_0277.JPG"/>
          <p:cNvPicPr>
            <a:picLocks noChangeAspect="1"/>
          </p:cNvPicPr>
          <p:nvPr/>
        </p:nvPicPr>
        <p:blipFill>
          <a:blip r:embed="rId5" cstate="print"/>
          <a:stretch>
            <a:fillRect/>
          </a:stretch>
        </p:blipFill>
        <p:spPr>
          <a:xfrm>
            <a:off x="3888431" y="1412776"/>
            <a:ext cx="4860033" cy="32400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12"/>
          <p:cNvSpPr/>
          <p:nvPr/>
        </p:nvSpPr>
        <p:spPr>
          <a:xfrm>
            <a:off x="539552" y="1772816"/>
            <a:ext cx="2808312" cy="1815882"/>
          </a:xfrm>
          <a:prstGeom prst="rect">
            <a:avLst/>
          </a:prstGeom>
        </p:spPr>
        <p:txBody>
          <a:bodyPr wrap="square">
            <a:spAutoFit/>
          </a:bodyPr>
          <a:lstStyle/>
          <a:p>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Du 01 au 06 août 2017 au niveau du campus Aboudaou</a:t>
            </a:r>
            <a:endParaRPr lang="fr-F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rot="21272988">
            <a:off x="5079632" y="4828596"/>
            <a:ext cx="3419872"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smtClean="0">
                <a:solidFill>
                  <a:schemeClr val="tx2">
                    <a:lumMod val="75000"/>
                  </a:schemeClr>
                </a:solidFill>
              </a:rPr>
              <a:t>Cette importante rencontre nationale a regroupé prés de 300 étudiants doctorants inscrits dans différentes disciplines et issus des plusieurs établissements universitaires du pays.</a:t>
            </a:r>
            <a:endParaRPr lang="fr-FR" dirty="0">
              <a:solidFill>
                <a:schemeClr val="tx2">
                  <a:lumMod val="7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Rectangle 8"/>
          <p:cNvSpPr/>
          <p:nvPr/>
        </p:nvSpPr>
        <p:spPr>
          <a:xfrm rot="180313">
            <a:off x="4590120" y="128714"/>
            <a:ext cx="4932040" cy="830997"/>
          </a:xfrm>
          <a:prstGeom prst="rect">
            <a:avLst/>
          </a:prstGeom>
        </p:spPr>
        <p:txBody>
          <a:bodyPr wrap="square">
            <a:spAutoFit/>
          </a:bodyPr>
          <a:lstStyle/>
          <a:p>
            <a:r>
              <a:rPr lang="fr-FR" sz="4800" b="1" dirty="0" smtClean="0">
                <a:ln w="12700">
                  <a:solidFill>
                    <a:schemeClr val="tx1"/>
                  </a:solidFill>
                  <a:prstDash val="solid"/>
                </a:ln>
                <a:solidFill>
                  <a:schemeClr val="tx2">
                    <a:lumMod val="20000"/>
                    <a:lumOff val="80000"/>
                  </a:schemeClr>
                </a:solidFill>
                <a:effectLst>
                  <a:outerShdw blurRad="41275" dist="20320" dir="1800000" algn="tl" rotWithShape="0">
                    <a:srgbClr val="000000">
                      <a:alpha val="40000"/>
                    </a:srgbClr>
                  </a:outerShdw>
                  <a:reflection blurRad="6350" stA="60000" endA="900" endPos="60000" dist="29997" dir="5400000" sy="-100000" algn="bl" rotWithShape="0"/>
                </a:effectLst>
              </a:rPr>
              <a:t>Doctoriales 2017</a:t>
            </a:r>
            <a:endParaRPr lang="fr-FR" sz="4800" dirty="0"/>
          </a:p>
        </p:txBody>
      </p:sp>
      <p:pic>
        <p:nvPicPr>
          <p:cNvPr id="11" name="Image 10" descr="IMG_0045.JPG"/>
          <p:cNvPicPr>
            <a:picLocks noChangeAspect="1"/>
          </p:cNvPicPr>
          <p:nvPr/>
        </p:nvPicPr>
        <p:blipFill>
          <a:blip r:embed="rId4" cstate="print"/>
          <a:stretch>
            <a:fillRect/>
          </a:stretch>
        </p:blipFill>
        <p:spPr>
          <a:xfrm>
            <a:off x="4427984" y="1340768"/>
            <a:ext cx="4608512" cy="3072342"/>
          </a:xfrm>
          <a:prstGeom prst="rect">
            <a:avLst/>
          </a:prstGeom>
          <a:ln>
            <a:noFill/>
          </a:ln>
          <a:effectLst>
            <a:softEdge rad="112500"/>
          </a:effectLst>
        </p:spPr>
      </p:pic>
      <p:pic>
        <p:nvPicPr>
          <p:cNvPr id="12" name="Image 11" descr="IMG_0064.JPG"/>
          <p:cNvPicPr>
            <a:picLocks noChangeAspect="1"/>
          </p:cNvPicPr>
          <p:nvPr/>
        </p:nvPicPr>
        <p:blipFill>
          <a:blip r:embed="rId5" cstate="print"/>
          <a:stretch>
            <a:fillRect/>
          </a:stretch>
        </p:blipFill>
        <p:spPr>
          <a:xfrm>
            <a:off x="179512" y="764704"/>
            <a:ext cx="4211960" cy="2807973"/>
          </a:xfrm>
          <a:prstGeom prst="rect">
            <a:avLst/>
          </a:prstGeom>
          <a:ln>
            <a:noFill/>
          </a:ln>
          <a:effectLst>
            <a:softEdge rad="112500"/>
          </a:effectLst>
        </p:spPr>
      </p:pic>
      <p:pic>
        <p:nvPicPr>
          <p:cNvPr id="13" name="Image 12" descr="IMG_0197.JPG"/>
          <p:cNvPicPr>
            <a:picLocks noChangeAspect="1"/>
          </p:cNvPicPr>
          <p:nvPr/>
        </p:nvPicPr>
        <p:blipFill>
          <a:blip r:embed="rId6" cstate="print"/>
          <a:stretch>
            <a:fillRect/>
          </a:stretch>
        </p:blipFill>
        <p:spPr>
          <a:xfrm rot="21417047">
            <a:off x="653780" y="3480538"/>
            <a:ext cx="4914675" cy="3276450"/>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3563888" y="-171400"/>
            <a:ext cx="5542384" cy="1470025"/>
          </a:xfrm>
        </p:spPr>
        <p:txBody>
          <a:bodyPr>
            <a:noAutofit/>
          </a:bodyPr>
          <a:lstStyle/>
          <a:p>
            <a:r>
              <a:rPr lang="fr-F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 hommage au sociologue M. Madoui, l’Université de Béjaïa organise un colloque international sur l’immigration qualifiée</a:t>
            </a:r>
            <a:endParaRPr lang="fr-FR"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Image 8" descr="IMG_0207.JPG"/>
          <p:cNvPicPr>
            <a:picLocks noChangeAspect="1"/>
          </p:cNvPicPr>
          <p:nvPr/>
        </p:nvPicPr>
        <p:blipFill>
          <a:blip r:embed="rId4" cstate="print"/>
          <a:stretch>
            <a:fillRect/>
          </a:stretch>
        </p:blipFill>
        <p:spPr>
          <a:xfrm rot="348501">
            <a:off x="4547017" y="1366977"/>
            <a:ext cx="4475148" cy="3356361"/>
          </a:xfrm>
          <a:prstGeom prst="rect">
            <a:avLst/>
          </a:prstGeom>
          <a:ln>
            <a:noFill/>
          </a:ln>
          <a:effectLst>
            <a:softEdge rad="112500"/>
          </a:effectLst>
        </p:spPr>
      </p:pic>
      <p:sp>
        <p:nvSpPr>
          <p:cNvPr id="11" name="Rectangle 10"/>
          <p:cNvSpPr/>
          <p:nvPr/>
        </p:nvSpPr>
        <p:spPr>
          <a:xfrm rot="21126142">
            <a:off x="389029" y="1135510"/>
            <a:ext cx="3528392" cy="329320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r-FR" sz="3200" b="1" i="1" dirty="0" smtClean="0"/>
              <a:t>2ème congrès de Médecine Générale</a:t>
            </a:r>
          </a:p>
          <a:p>
            <a:pPr algn="ctr"/>
            <a:r>
              <a:rPr lang="fr-FR" b="1" dirty="0" smtClean="0"/>
              <a:t>13 et 14 avril 2017, l’auditorium du campus d’Aboudaou a abrité la 2ème édition du congrès</a:t>
            </a:r>
          </a:p>
          <a:p>
            <a:pPr algn="ctr"/>
            <a:r>
              <a:rPr lang="fr-FR" b="1" dirty="0" smtClean="0"/>
              <a:t>de médecine générale sous le thème « Du symptôme au</a:t>
            </a:r>
          </a:p>
          <a:p>
            <a:pPr algn="ctr"/>
            <a:r>
              <a:rPr lang="fr-FR" b="1" dirty="0" smtClean="0"/>
              <a:t>diagnostic », organisée par l’Association des Médecins</a:t>
            </a:r>
          </a:p>
          <a:p>
            <a:pPr algn="ctr"/>
            <a:r>
              <a:rPr lang="fr-FR" b="1" dirty="0" smtClean="0"/>
              <a:t>Généralistes Libéraux de Béjaïa. </a:t>
            </a:r>
            <a:endParaRPr lang="fr-FR" b="1" dirty="0"/>
          </a:p>
        </p:txBody>
      </p:sp>
      <p:sp>
        <p:nvSpPr>
          <p:cNvPr id="7" name="Sous-titre 6"/>
          <p:cNvSpPr>
            <a:spLocks noGrp="1"/>
          </p:cNvSpPr>
          <p:nvPr>
            <p:ph type="subTitle" idx="1"/>
          </p:nvPr>
        </p:nvSpPr>
        <p:spPr>
          <a:xfrm>
            <a:off x="179512" y="4750296"/>
            <a:ext cx="6400800" cy="1991072"/>
          </a:xfr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r>
              <a:rPr lang="fr-FR" sz="4200" b="1" dirty="0" smtClean="0">
                <a:solidFill>
                  <a:schemeClr val="accent6">
                    <a:lumMod val="50000"/>
                  </a:schemeClr>
                </a:solidFill>
              </a:rPr>
              <a:t>1er workshop sur les langues dans l’économie algérienne </a:t>
            </a:r>
          </a:p>
          <a:p>
            <a:r>
              <a:rPr lang="fr-FR" b="1" dirty="0" smtClean="0">
                <a:solidFill>
                  <a:schemeClr val="accent6">
                    <a:lumMod val="50000"/>
                  </a:schemeClr>
                </a:solidFill>
              </a:rPr>
              <a:t>Les langues, un moteur de développement de l’économie Algérienne, </a:t>
            </a:r>
            <a:r>
              <a:rPr lang="fr-FR" sz="2100" b="1" dirty="0" smtClean="0">
                <a:solidFill>
                  <a:schemeClr val="accent6">
                    <a:lumMod val="50000"/>
                  </a:schemeClr>
                </a:solidFill>
              </a:rPr>
              <a:t>17 janvier 2017</a:t>
            </a:r>
            <a:endParaRPr lang="fr-FR" sz="2100" b="1" dirty="0">
              <a:solidFill>
                <a:schemeClr val="accent6">
                  <a:lumMod val="5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7" name="Sous-titre 6"/>
          <p:cNvSpPr>
            <a:spLocks noGrp="1"/>
          </p:cNvSpPr>
          <p:nvPr>
            <p:ph type="subTitle" idx="1"/>
          </p:nvPr>
        </p:nvSpPr>
        <p:spPr>
          <a:xfrm rot="21164249">
            <a:off x="413936" y="702702"/>
            <a:ext cx="3899346" cy="5095456"/>
          </a:xfrm>
        </p:spPr>
        <p:style>
          <a:lnRef idx="3">
            <a:schemeClr val="lt1"/>
          </a:lnRef>
          <a:fillRef idx="1">
            <a:schemeClr val="accent3"/>
          </a:fillRef>
          <a:effectRef idx="1">
            <a:schemeClr val="accent3"/>
          </a:effectRef>
          <a:fontRef idx="minor">
            <a:schemeClr val="lt1"/>
          </a:fontRef>
        </p:style>
        <p:txBody>
          <a:bodyPr>
            <a:noAutofit/>
          </a:bodyPr>
          <a:lstStyle/>
          <a:p>
            <a:r>
              <a:rPr lang="fr-FR" sz="2400" b="1" dirty="0" smtClean="0">
                <a:solidFill>
                  <a:schemeClr val="tx2">
                    <a:lumMod val="50000"/>
                  </a:schemeClr>
                </a:solidFill>
                <a:latin typeface="Aharoni" pitchFamily="2" charset="-79"/>
                <a:cs typeface="Aharoni" pitchFamily="2" charset="-79"/>
              </a:rPr>
              <a:t>Les 3èmes entretiens médico-psychiatriques</a:t>
            </a:r>
          </a:p>
          <a:p>
            <a:r>
              <a:rPr lang="fr-FR" sz="1800" dirty="0" smtClean="0">
                <a:solidFill>
                  <a:schemeClr val="tx2">
                    <a:lumMod val="50000"/>
                  </a:schemeClr>
                </a:solidFill>
              </a:rPr>
              <a:t>En date du 17 février 2017, l’Amicale des Psychiatres de Béjaïa en collaboration avec la Faculté de Médecine de l’UAMB a organisé les 3èmes entretiens médico-psychiatriques au niveau du campus d’</a:t>
            </a:r>
            <a:r>
              <a:rPr lang="fr-FR" sz="1800" dirty="0" err="1" smtClean="0">
                <a:solidFill>
                  <a:schemeClr val="tx2">
                    <a:lumMod val="50000"/>
                  </a:schemeClr>
                </a:solidFill>
              </a:rPr>
              <a:t>Aboudaou</a:t>
            </a:r>
            <a:r>
              <a:rPr lang="fr-FR" sz="1800" dirty="0" smtClean="0">
                <a:solidFill>
                  <a:schemeClr val="tx2">
                    <a:lumMod val="50000"/>
                  </a:schemeClr>
                </a:solidFill>
              </a:rPr>
              <a:t>. Cette journée a été axée sur une thématique très pertinente qui est « les Troubles de Comportement Alimentaire (TCA), obésité et chirurgie » et qui a suscité l’intérêt de plusieurs professionnels du métier venus des Centres Hospitalo-universitaires de Rouen, Montpellier, Vernon et Evreux de France</a:t>
            </a:r>
            <a:endParaRPr lang="fr-FR" sz="1800" dirty="0">
              <a:solidFill>
                <a:schemeClr val="tx2">
                  <a:lumMod val="50000"/>
                </a:schemeClr>
              </a:solidFill>
            </a:endParaRPr>
          </a:p>
        </p:txBody>
      </p:sp>
      <p:pic>
        <p:nvPicPr>
          <p:cNvPr id="9" name="Image 8" descr="_MG_9420.JPG"/>
          <p:cNvPicPr>
            <a:picLocks noChangeAspect="1"/>
          </p:cNvPicPr>
          <p:nvPr/>
        </p:nvPicPr>
        <p:blipFill>
          <a:blip r:embed="rId4" cstate="print"/>
          <a:stretch>
            <a:fillRect/>
          </a:stretch>
        </p:blipFill>
        <p:spPr>
          <a:xfrm rot="21126109">
            <a:off x="4606846" y="906199"/>
            <a:ext cx="4355976" cy="2903984"/>
          </a:xfrm>
          <a:prstGeom prst="rect">
            <a:avLst/>
          </a:prstGeom>
          <a:ln>
            <a:noFill/>
          </a:ln>
          <a:effectLst>
            <a:softEdge rad="112500"/>
          </a:effectLst>
        </p:spPr>
      </p:pic>
      <p:sp>
        <p:nvSpPr>
          <p:cNvPr id="11" name="Rectangle 10"/>
          <p:cNvSpPr/>
          <p:nvPr/>
        </p:nvSpPr>
        <p:spPr>
          <a:xfrm>
            <a:off x="4608512" y="260648"/>
            <a:ext cx="4572000" cy="830997"/>
          </a:xfrm>
          <a:prstGeom prst="rect">
            <a:avLst/>
          </a:prstGeom>
        </p:spPr>
        <p:txBody>
          <a:bodyPr>
            <a:spAutoFit/>
          </a:bodyPr>
          <a:lstStyle/>
          <a:p>
            <a:r>
              <a:rPr lang="fr-FR"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Promouvoir la Faculté des Sciences de la Nature et de la Vie</a:t>
            </a:r>
            <a:endParaRPr lang="fr-FR"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4860032" y="3717032"/>
            <a:ext cx="4176464" cy="255454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fr-FR" sz="1600" dirty="0" smtClean="0"/>
              <a:t>Une journée porte ouverte sur la Faculté des Sciences de la Nature et de la Vie a été organisée en date du 4 avril 2017 au niveau du campus </a:t>
            </a:r>
            <a:r>
              <a:rPr lang="fr-FR" sz="1600" dirty="0" err="1" smtClean="0"/>
              <a:t>Targa</a:t>
            </a:r>
            <a:r>
              <a:rPr lang="fr-FR" sz="1600" dirty="0" smtClean="0"/>
              <a:t> </a:t>
            </a:r>
            <a:r>
              <a:rPr lang="fr-FR" sz="1600" dirty="0" err="1" smtClean="0"/>
              <a:t>Ouzemour</a:t>
            </a:r>
            <a:r>
              <a:rPr lang="fr-FR" sz="1600" dirty="0" smtClean="0"/>
              <a:t>. D’après le Pr DJEBAR </a:t>
            </a:r>
            <a:r>
              <a:rPr lang="fr-FR" sz="1600" dirty="0" err="1" smtClean="0"/>
              <a:t>Atmani</a:t>
            </a:r>
            <a:r>
              <a:rPr lang="fr-FR" sz="1600" dirty="0" smtClean="0"/>
              <a:t>, Doyen de la dite Faculté, l’objectif visé à travers cette rencontre était de promouvoir et faire connaitre les différentes spécialités existantes au sein de la faculté afin d’orienter et de guider l’étudiant dans son parcours pédagogique. </a:t>
            </a:r>
            <a:endParaRPr lang="fr-FR"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176.JPG"/>
          <p:cNvPicPr>
            <a:picLocks noChangeAspect="1"/>
          </p:cNvPicPr>
          <p:nvPr/>
        </p:nvPicPr>
        <p:blipFill>
          <a:blip r:embed="rId4" cstate="print"/>
          <a:stretch>
            <a:fillRect/>
          </a:stretch>
        </p:blipFill>
        <p:spPr>
          <a:xfrm>
            <a:off x="35496" y="1142746"/>
            <a:ext cx="4392488" cy="3294366"/>
          </a:xfrm>
          <a:prstGeom prst="rect">
            <a:avLst/>
          </a:prstGeom>
          <a:ln>
            <a:noFill/>
          </a:ln>
          <a:effectLst>
            <a:softEdge rad="112500"/>
          </a:effectLst>
        </p:spPr>
      </p:pic>
      <p:sp>
        <p:nvSpPr>
          <p:cNvPr id="7" name="Sous-titre 6"/>
          <p:cNvSpPr>
            <a:spLocks noGrp="1"/>
          </p:cNvSpPr>
          <p:nvPr>
            <p:ph type="subTitle" idx="1"/>
          </p:nvPr>
        </p:nvSpPr>
        <p:spPr>
          <a:xfrm rot="21102249">
            <a:off x="501663" y="4049182"/>
            <a:ext cx="3776464" cy="2351112"/>
          </a:xfrm>
        </p:spPr>
        <p:style>
          <a:lnRef idx="2">
            <a:schemeClr val="accent6"/>
          </a:lnRef>
          <a:fillRef idx="1">
            <a:schemeClr val="lt1"/>
          </a:fillRef>
          <a:effectRef idx="0">
            <a:schemeClr val="accent6"/>
          </a:effectRef>
          <a:fontRef idx="minor">
            <a:schemeClr val="dk1"/>
          </a:fontRef>
        </p:style>
        <p:txBody>
          <a:bodyPr>
            <a:normAutofit fontScale="47500" lnSpcReduction="20000"/>
          </a:bodyPr>
          <a:lstStyle/>
          <a:p>
            <a:r>
              <a:rPr lang="fr-FR" b="1" i="1" dirty="0" smtClean="0">
                <a:solidFill>
                  <a:srgbClr val="002060"/>
                </a:solidFill>
              </a:rPr>
              <a:t>Dans le cadre du projet « De l’université au monde du travail », piloté par le BIT avec l’appui financier du Royaume-Uni, une formation sur les Techniques de Recherche d’Emploi (TRE) a été programmée au niveau de l’Université de Béjaïa</a:t>
            </a:r>
          </a:p>
          <a:p>
            <a:r>
              <a:rPr lang="fr-FR" b="1" i="1" dirty="0" smtClean="0">
                <a:solidFill>
                  <a:srgbClr val="002060"/>
                </a:solidFill>
              </a:rPr>
              <a:t>du 17 au 21 septembre 2017. Organisée au profit des enseignants-chercheur et des conseillers à l’emploi ANEM, cette formation a été assurée par Madame Christine LEVESQUE, experte auprès du BIT spécialisée en animation et coaching en TRE.</a:t>
            </a:r>
            <a:endParaRPr lang="fr-FR" b="1" i="1" dirty="0">
              <a:solidFill>
                <a:srgbClr val="002060"/>
              </a:solidFill>
            </a:endParaRPr>
          </a:p>
        </p:txBody>
      </p:sp>
      <p:sp>
        <p:nvSpPr>
          <p:cNvPr id="11" name="Rectangle 10"/>
          <p:cNvSpPr/>
          <p:nvPr/>
        </p:nvSpPr>
        <p:spPr>
          <a:xfrm rot="184148">
            <a:off x="34642" y="161129"/>
            <a:ext cx="4374232" cy="830997"/>
          </a:xfrm>
          <a:prstGeom prst="rect">
            <a:avLst/>
          </a:prstGeom>
        </p:spPr>
        <p:txBody>
          <a:bodyPr wrap="square">
            <a:spAutoFit/>
          </a:bodyPr>
          <a:lstStyle/>
          <a:p>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Formation sur les Techniques de</a:t>
            </a:r>
          </a:p>
          <a:p>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Recherche d’Emploi</a:t>
            </a:r>
            <a:endParaRPr lang="fr-F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rot="21309351">
            <a:off x="4316088" y="740019"/>
            <a:ext cx="4572000" cy="954107"/>
          </a:xfrm>
          <a:prstGeom prst="rect">
            <a:avLst/>
          </a:prstGeom>
        </p:spPr>
        <p:txBody>
          <a:bodyPr>
            <a:spAutoFit/>
          </a:bodyPr>
          <a:lstStyle/>
          <a:p>
            <a:pPr algn="r" rtl="1"/>
            <a:r>
              <a:rPr lang="ar-DZ"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إشكالية  تهريب الأشخاص العابرة للحدود</a:t>
            </a:r>
            <a:r>
              <a:rPr lang="en-US"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ar-DZ"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محل</a:t>
            </a:r>
            <a:r>
              <a:rPr lang="ar-DZ"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ar-DZ"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جدال في جامعة بجاية </a:t>
            </a:r>
            <a:endParaRPr lang="fr-F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4860032" y="2060848"/>
            <a:ext cx="3995936"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ar-DZ" sz="2400" b="1" dirty="0" smtClean="0">
                <a:latin typeface="Arabic Typesetting" pitchFamily="66" charset="-78"/>
                <a:cs typeface="Arabic Typesetting" pitchFamily="66" charset="-78"/>
              </a:rPr>
              <a:t>بالتنسيق مع جامعة عبد الرحمان ميرة وكلية الحقوق </a:t>
            </a:r>
            <a:r>
              <a:rPr lang="ar-SA" sz="2400" b="1" dirty="0" smtClean="0">
                <a:latin typeface="Arabic Typesetting" pitchFamily="66" charset="-78"/>
                <a:cs typeface="Arabic Typesetting" pitchFamily="66" charset="-78"/>
              </a:rPr>
              <a:t>        </a:t>
            </a:r>
            <a:r>
              <a:rPr lang="ar-DZ" sz="2400" b="1" dirty="0" smtClean="0">
                <a:latin typeface="Arabic Typesetting" pitchFamily="66" charset="-78"/>
                <a:cs typeface="Arabic Typesetting" pitchFamily="66" charset="-78"/>
              </a:rPr>
              <a:t>و العلوم السياسية، نظم مخبر فعالية القاعدة القانونية ملتقى وطني حول  تهريب </a:t>
            </a:r>
            <a:r>
              <a:rPr lang="ar-DZ" sz="2400" b="1" dirty="0" err="1" smtClean="0">
                <a:latin typeface="Arabic Typesetting" pitchFamily="66" charset="-78"/>
                <a:cs typeface="Arabic Typesetting" pitchFamily="66" charset="-78"/>
              </a:rPr>
              <a:t>الأشخاص </a:t>
            </a:r>
            <a:r>
              <a:rPr lang="ar-DZ" sz="2400" b="1" dirty="0" smtClean="0">
                <a:latin typeface="Arabic Typesetting" pitchFamily="66" charset="-78"/>
                <a:cs typeface="Arabic Typesetting" pitchFamily="66" charset="-78"/>
              </a:rPr>
              <a:t>: بين استفحال الظاهرة</a:t>
            </a:r>
            <a:r>
              <a:rPr lang="ar-SA" sz="2400" b="1" dirty="0" smtClean="0">
                <a:latin typeface="Arabic Typesetting" pitchFamily="66" charset="-78"/>
                <a:cs typeface="Arabic Typesetting" pitchFamily="66" charset="-78"/>
              </a:rPr>
              <a:t>     </a:t>
            </a:r>
            <a:r>
              <a:rPr lang="ar-DZ" sz="2400" b="1" dirty="0" smtClean="0">
                <a:latin typeface="Arabic Typesetting" pitchFamily="66" charset="-78"/>
                <a:cs typeface="Arabic Typesetting" pitchFamily="66" charset="-78"/>
              </a:rPr>
              <a:t> و سبل التصدي، وذلك يوم 17 اكتوبر 2017 بقاعة المحاضرات بالقطب الجامعي </a:t>
            </a:r>
            <a:r>
              <a:rPr lang="ar-DZ" sz="2400" b="1" dirty="0" err="1" smtClean="0">
                <a:latin typeface="Arabic Typesetting" pitchFamily="66" charset="-78"/>
                <a:cs typeface="Arabic Typesetting" pitchFamily="66" charset="-78"/>
              </a:rPr>
              <a:t>ابوداوو.</a:t>
            </a:r>
            <a:r>
              <a:rPr lang="ar-DZ" sz="2400" b="1" dirty="0" smtClean="0">
                <a:latin typeface="Arabic Typesetting" pitchFamily="66" charset="-78"/>
                <a:cs typeface="Arabic Typesetting" pitchFamily="66" charset="-78"/>
              </a:rPr>
              <a:t> بحضور أساتذة و طلبة الكلية، وأساتذة وباحثين من  جل جامعات </a:t>
            </a:r>
            <a:r>
              <a:rPr lang="ar-DZ" sz="2400" b="1" dirty="0" err="1" smtClean="0">
                <a:latin typeface="Arabic Typesetting" pitchFamily="66" charset="-78"/>
                <a:cs typeface="Arabic Typesetting" pitchFamily="66" charset="-78"/>
              </a:rPr>
              <a:t>الوطن </a:t>
            </a:r>
            <a:r>
              <a:rPr lang="ar-DZ" sz="2400" b="1" dirty="0" smtClean="0">
                <a:latin typeface="Arabic Typesetting" pitchFamily="66" charset="-78"/>
                <a:cs typeface="Arabic Typesetting" pitchFamily="66" charset="-78"/>
              </a:rPr>
              <a:t>(بجاية، </a:t>
            </a:r>
            <a:r>
              <a:rPr lang="ar-DZ" sz="2400" b="1" dirty="0" err="1" smtClean="0">
                <a:latin typeface="Arabic Typesetting" pitchFamily="66" charset="-78"/>
                <a:cs typeface="Arabic Typesetting" pitchFamily="66" charset="-78"/>
              </a:rPr>
              <a:t>الجزائر1</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تيزي</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وزو</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جيجل</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سطيف</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عنابة</a:t>
            </a:r>
            <a:r>
              <a:rPr lang="ar-DZ" sz="2400" b="1" dirty="0" smtClean="0">
                <a:latin typeface="Arabic Typesetting" pitchFamily="66" charset="-78"/>
                <a:cs typeface="Arabic Typesetting" pitchFamily="66" charset="-78"/>
              </a:rPr>
              <a:t>، المسيلة، </a:t>
            </a:r>
            <a:r>
              <a:rPr lang="ar-DZ" sz="2400" b="1" dirty="0" err="1" smtClean="0">
                <a:latin typeface="Arabic Typesetting" pitchFamily="66" charset="-78"/>
                <a:cs typeface="Arabic Typesetting" pitchFamily="66" charset="-78"/>
              </a:rPr>
              <a:t>تمنراست</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غرداية</a:t>
            </a:r>
            <a:r>
              <a:rPr lang="ar-DZ" sz="2400" b="1" dirty="0" smtClean="0">
                <a:latin typeface="Arabic Typesetting" pitchFamily="66" charset="-78"/>
                <a:cs typeface="Arabic Typesetting" pitchFamily="66" charset="-78"/>
              </a:rPr>
              <a:t>، </a:t>
            </a:r>
            <a:r>
              <a:rPr lang="ar-DZ" sz="2400" b="1" dirty="0" err="1" smtClean="0">
                <a:latin typeface="Arabic Typesetting" pitchFamily="66" charset="-78"/>
                <a:cs typeface="Arabic Typesetting" pitchFamily="66" charset="-78"/>
              </a:rPr>
              <a:t>الطارف</a:t>
            </a:r>
            <a:r>
              <a:rPr lang="ar-DZ" sz="2400" b="1" dirty="0" smtClean="0">
                <a:latin typeface="Arabic Typesetting" pitchFamily="66" charset="-78"/>
                <a:cs typeface="Arabic Typesetting" pitchFamily="66" charset="-78"/>
              </a:rPr>
              <a:t>، أم البواقي، البليدة، </a:t>
            </a:r>
            <a:r>
              <a:rPr lang="ar-DZ" sz="2400" b="1" dirty="0" err="1" smtClean="0">
                <a:latin typeface="Arabic Typesetting" pitchFamily="66" charset="-78"/>
                <a:cs typeface="Arabic Typesetting" pitchFamily="66" charset="-78"/>
              </a:rPr>
              <a:t>غليزان</a:t>
            </a:r>
            <a:r>
              <a:rPr lang="ar-DZ" sz="2400" b="1" dirty="0" smtClean="0">
                <a:latin typeface="Arabic Typesetting" pitchFamily="66" charset="-78"/>
                <a:cs typeface="Arabic Typesetting" pitchFamily="66" charset="-78"/>
              </a:rPr>
              <a:t> و سيدي بلعباس</a:t>
            </a:r>
            <a:r>
              <a:rPr lang="ar-DZ" sz="2400" b="1" dirty="0" err="1" smtClean="0">
                <a:latin typeface="Arabic Typesetting" pitchFamily="66" charset="-78"/>
                <a:cs typeface="Arabic Typesetting" pitchFamily="66" charset="-78"/>
              </a:rPr>
              <a:t>).</a:t>
            </a:r>
            <a:r>
              <a:rPr lang="ar-DZ" sz="2400" b="1" dirty="0" smtClean="0">
                <a:latin typeface="Arabic Typesetting" pitchFamily="66" charset="-78"/>
                <a:cs typeface="Arabic Typesetting" pitchFamily="66" charset="-78"/>
              </a:rPr>
              <a:t> </a:t>
            </a:r>
            <a:endParaRPr lang="fr-FR" sz="2400" b="1" dirty="0">
              <a:latin typeface="Arabic Typesetting" pitchFamily="66" charset="-78"/>
              <a:cs typeface="Arabic Typesetting" pitchFamily="66" charset="-7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capture-d_ecc81cran-2017-05-04-acc80-10-54-59-am.png"/>
          <p:cNvPicPr>
            <a:picLocks noChangeAspect="1"/>
          </p:cNvPicPr>
          <p:nvPr/>
        </p:nvPicPr>
        <p:blipFill>
          <a:blip r:embed="rId4" cstate="print"/>
          <a:stretch>
            <a:fillRect/>
          </a:stretch>
        </p:blipFill>
        <p:spPr>
          <a:xfrm rot="374609">
            <a:off x="5110146" y="1231164"/>
            <a:ext cx="3542714" cy="47928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itre 5"/>
          <p:cNvSpPr>
            <a:spLocks noGrp="1"/>
          </p:cNvSpPr>
          <p:nvPr>
            <p:ph type="ctrTitle"/>
          </p:nvPr>
        </p:nvSpPr>
        <p:spPr>
          <a:xfrm>
            <a:off x="4788024" y="0"/>
            <a:ext cx="4318248" cy="1037977"/>
          </a:xfrm>
        </p:spPr>
        <p:txBody>
          <a:bodyPr>
            <a:normAutofit/>
          </a:bodyPr>
          <a:lstStyle/>
          <a:p>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 Oiseaux de l’Afrique du nord</a:t>
            </a:r>
            <a:b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face aux changements globaux ».</a:t>
            </a:r>
            <a:endPar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Sous-titre 6"/>
          <p:cNvSpPr>
            <a:spLocks noGrp="1"/>
          </p:cNvSpPr>
          <p:nvPr>
            <p:ph type="subTitle" idx="1"/>
          </p:nvPr>
        </p:nvSpPr>
        <p:spPr>
          <a:xfrm rot="21307126">
            <a:off x="395536" y="980728"/>
            <a:ext cx="4032448" cy="4680520"/>
          </a:xfrm>
        </p:spPr>
        <p:style>
          <a:lnRef idx="1">
            <a:schemeClr val="accent3"/>
          </a:lnRef>
          <a:fillRef idx="2">
            <a:schemeClr val="accent3"/>
          </a:fillRef>
          <a:effectRef idx="1">
            <a:schemeClr val="accent3"/>
          </a:effectRef>
          <a:fontRef idx="minor">
            <a:schemeClr val="dk1"/>
          </a:fontRef>
        </p:style>
        <p:txBody>
          <a:bodyPr>
            <a:noAutofit/>
          </a:bodyPr>
          <a:lstStyle/>
          <a:p>
            <a:r>
              <a:rPr lang="fr-FR" sz="2800" b="1" i="1" dirty="0" smtClean="0">
                <a:solidFill>
                  <a:schemeClr val="accent6">
                    <a:lumMod val="75000"/>
                  </a:schemeClr>
                </a:solidFill>
              </a:rPr>
              <a:t>Rencontre</a:t>
            </a:r>
            <a:r>
              <a:rPr lang="ar-SA" sz="2800" b="1" i="1" dirty="0" smtClean="0">
                <a:solidFill>
                  <a:schemeClr val="accent6">
                    <a:lumMod val="75000"/>
                  </a:schemeClr>
                </a:solidFill>
              </a:rPr>
              <a:t> </a:t>
            </a:r>
            <a:r>
              <a:rPr lang="fr-FR" sz="2800" b="1" i="1" dirty="0" smtClean="0">
                <a:solidFill>
                  <a:schemeClr val="accent6">
                    <a:lumMod val="75000"/>
                  </a:schemeClr>
                </a:solidFill>
              </a:rPr>
              <a:t>nationale</a:t>
            </a:r>
          </a:p>
          <a:p>
            <a:r>
              <a:rPr lang="fr-FR" sz="2800" b="1" i="1" dirty="0" smtClean="0">
                <a:solidFill>
                  <a:schemeClr val="accent6">
                    <a:lumMod val="75000"/>
                  </a:schemeClr>
                </a:solidFill>
              </a:rPr>
              <a:t>Scientifique</a:t>
            </a:r>
            <a:r>
              <a:rPr lang="ar-SA" sz="2800" b="1" i="1" dirty="0" smtClean="0">
                <a:solidFill>
                  <a:schemeClr val="accent6">
                    <a:lumMod val="75000"/>
                  </a:schemeClr>
                </a:solidFill>
              </a:rPr>
              <a:t> </a:t>
            </a:r>
            <a:r>
              <a:rPr lang="fr-FR" sz="2800" b="1" i="1" dirty="0" smtClean="0">
                <a:solidFill>
                  <a:schemeClr val="accent6">
                    <a:lumMod val="75000"/>
                  </a:schemeClr>
                </a:solidFill>
              </a:rPr>
              <a:t>sur les</a:t>
            </a:r>
            <a:r>
              <a:rPr lang="ar-SA" sz="2800" b="1" i="1" dirty="0" smtClean="0">
                <a:solidFill>
                  <a:schemeClr val="accent6">
                    <a:lumMod val="75000"/>
                  </a:schemeClr>
                </a:solidFill>
              </a:rPr>
              <a:t> </a:t>
            </a:r>
            <a:r>
              <a:rPr lang="fr-FR" sz="2800" b="1" i="1" dirty="0" smtClean="0">
                <a:solidFill>
                  <a:schemeClr val="accent6">
                    <a:lumMod val="75000"/>
                  </a:schemeClr>
                </a:solidFill>
              </a:rPr>
              <a:t>applications</a:t>
            </a:r>
            <a:r>
              <a:rPr lang="ar-SA" sz="2800" b="1" i="1" dirty="0" smtClean="0">
                <a:solidFill>
                  <a:schemeClr val="accent6">
                    <a:lumMod val="75000"/>
                  </a:schemeClr>
                </a:solidFill>
              </a:rPr>
              <a:t> </a:t>
            </a:r>
            <a:r>
              <a:rPr lang="fr-FR" sz="2800" b="1" i="1" dirty="0" smtClean="0">
                <a:solidFill>
                  <a:schemeClr val="accent6">
                    <a:lumMod val="75000"/>
                  </a:schemeClr>
                </a:solidFill>
              </a:rPr>
              <a:t>des sciences</a:t>
            </a:r>
          </a:p>
          <a:p>
            <a:r>
              <a:rPr lang="fr-FR" sz="2800" b="1" i="1" dirty="0" smtClean="0">
                <a:solidFill>
                  <a:schemeClr val="accent6">
                    <a:lumMod val="75000"/>
                  </a:schemeClr>
                </a:solidFill>
              </a:rPr>
              <a:t>de la nature</a:t>
            </a:r>
            <a:r>
              <a:rPr lang="ar-SA" sz="2800" b="1" i="1" dirty="0" smtClean="0">
                <a:solidFill>
                  <a:schemeClr val="accent6">
                    <a:lumMod val="75000"/>
                  </a:schemeClr>
                </a:solidFill>
              </a:rPr>
              <a:t> </a:t>
            </a:r>
            <a:r>
              <a:rPr lang="fr-FR" sz="2800" b="1" i="1" dirty="0" smtClean="0">
                <a:solidFill>
                  <a:schemeClr val="accent6">
                    <a:lumMod val="75000"/>
                  </a:schemeClr>
                </a:solidFill>
              </a:rPr>
              <a:t>et de la vie</a:t>
            </a:r>
            <a:endParaRPr lang="ar-SA" sz="2800" b="1" i="1" dirty="0" smtClean="0">
              <a:solidFill>
                <a:schemeClr val="accent6">
                  <a:lumMod val="75000"/>
                </a:schemeClr>
              </a:solidFill>
            </a:endParaRPr>
          </a:p>
          <a:p>
            <a:r>
              <a:rPr lang="fr-FR" sz="1800" dirty="0" smtClean="0">
                <a:solidFill>
                  <a:schemeClr val="tx1"/>
                </a:solidFill>
              </a:rPr>
              <a:t>Un séminaire national sur les</a:t>
            </a:r>
            <a:r>
              <a:rPr lang="ar-SA" sz="1800" dirty="0" smtClean="0">
                <a:solidFill>
                  <a:schemeClr val="tx1"/>
                </a:solidFill>
              </a:rPr>
              <a:t> </a:t>
            </a:r>
            <a:r>
              <a:rPr lang="fr-FR" sz="1800" dirty="0" smtClean="0">
                <a:solidFill>
                  <a:schemeClr val="tx1"/>
                </a:solidFill>
              </a:rPr>
              <a:t>applications des sciences de la</a:t>
            </a:r>
            <a:r>
              <a:rPr lang="ar-SA" sz="1800" dirty="0" smtClean="0">
                <a:solidFill>
                  <a:schemeClr val="tx1"/>
                </a:solidFill>
              </a:rPr>
              <a:t> </a:t>
            </a:r>
            <a:r>
              <a:rPr lang="fr-FR" sz="1800" dirty="0" smtClean="0">
                <a:solidFill>
                  <a:schemeClr val="tx1"/>
                </a:solidFill>
              </a:rPr>
              <a:t>nature et de la vie : relation avec le monde</a:t>
            </a:r>
            <a:r>
              <a:rPr lang="ar-SA" sz="1800" dirty="0" smtClean="0">
                <a:solidFill>
                  <a:schemeClr val="tx1"/>
                </a:solidFill>
              </a:rPr>
              <a:t> </a:t>
            </a:r>
            <a:r>
              <a:rPr lang="fr-FR" sz="1800" dirty="0" smtClean="0">
                <a:solidFill>
                  <a:schemeClr val="tx1"/>
                </a:solidFill>
              </a:rPr>
              <a:t>productif, s’est tenu</a:t>
            </a:r>
            <a:r>
              <a:rPr lang="ar-SA" sz="1800" dirty="0" smtClean="0">
                <a:solidFill>
                  <a:schemeClr val="tx1"/>
                </a:solidFill>
              </a:rPr>
              <a:t> </a:t>
            </a:r>
            <a:r>
              <a:rPr lang="fr-FR" sz="1800" dirty="0" smtClean="0">
                <a:solidFill>
                  <a:schemeClr val="tx1"/>
                </a:solidFill>
              </a:rPr>
              <a:t>le 27 et 28 septembre 2017 à l’auditorium du</a:t>
            </a:r>
            <a:r>
              <a:rPr lang="ar-SA" sz="1800" dirty="0" smtClean="0">
                <a:solidFill>
                  <a:schemeClr val="tx1"/>
                </a:solidFill>
              </a:rPr>
              <a:t> </a:t>
            </a:r>
            <a:r>
              <a:rPr lang="fr-FR" sz="1800" dirty="0" smtClean="0">
                <a:solidFill>
                  <a:schemeClr val="tx1"/>
                </a:solidFill>
              </a:rPr>
              <a:t>campus de </a:t>
            </a:r>
            <a:r>
              <a:rPr lang="fr-FR" sz="1800" dirty="0" err="1" smtClean="0">
                <a:solidFill>
                  <a:schemeClr val="tx1"/>
                </a:solidFill>
              </a:rPr>
              <a:t>Targa</a:t>
            </a:r>
            <a:r>
              <a:rPr lang="ar-SA" sz="1800" dirty="0" smtClean="0">
                <a:solidFill>
                  <a:schemeClr val="tx1"/>
                </a:solidFill>
              </a:rPr>
              <a:t> </a:t>
            </a:r>
            <a:r>
              <a:rPr lang="fr-FR" sz="1800" dirty="0" err="1" smtClean="0">
                <a:solidFill>
                  <a:schemeClr val="tx1"/>
                </a:solidFill>
              </a:rPr>
              <a:t>Ouzemour</a:t>
            </a:r>
            <a:r>
              <a:rPr lang="fr-FR" sz="1800" dirty="0" smtClean="0">
                <a:solidFill>
                  <a:schemeClr val="tx1"/>
                </a:solidFill>
              </a:rPr>
              <a:t>. Cette rencontre scientifique pluridisciplinaire a</a:t>
            </a:r>
          </a:p>
          <a:p>
            <a:r>
              <a:rPr lang="fr-FR" sz="1800" dirty="0" smtClean="0">
                <a:solidFill>
                  <a:schemeClr val="tx1"/>
                </a:solidFill>
              </a:rPr>
              <a:t>été organisée par la Faculté des Sciences de la Nature et de</a:t>
            </a:r>
            <a:r>
              <a:rPr lang="ar-SA" sz="1800" dirty="0" smtClean="0">
                <a:solidFill>
                  <a:schemeClr val="tx1"/>
                </a:solidFill>
              </a:rPr>
              <a:t> </a:t>
            </a:r>
            <a:r>
              <a:rPr lang="fr-FR" sz="1800" dirty="0" smtClean="0">
                <a:solidFill>
                  <a:schemeClr val="tx1"/>
                </a:solidFill>
              </a:rPr>
              <a:t>la Vie</a:t>
            </a:r>
            <a:endParaRPr lang="fr-FR" sz="1800"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063.JPG"/>
          <p:cNvPicPr>
            <a:picLocks noChangeAspect="1"/>
          </p:cNvPicPr>
          <p:nvPr/>
        </p:nvPicPr>
        <p:blipFill>
          <a:blip r:embed="rId4" cstate="print"/>
          <a:stretch>
            <a:fillRect/>
          </a:stretch>
        </p:blipFill>
        <p:spPr>
          <a:xfrm>
            <a:off x="4644008" y="1412776"/>
            <a:ext cx="4187957" cy="31409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rot="21434723">
            <a:off x="4547519" y="12317"/>
            <a:ext cx="4678288" cy="1224136"/>
          </a:xfrm>
        </p:spPr>
        <p:txBody>
          <a:bodyPr>
            <a:normAutofit fontScale="90000"/>
          </a:bodyPr>
          <a:lstStyle/>
          <a:p>
            <a:r>
              <a:rPr lang="fr-FR" sz="3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Formation en entreprenariat avec Injaz El Djazair</a:t>
            </a:r>
            <a:endParaRPr lang="fr-FR" sz="3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1" name="Rectangle 10"/>
          <p:cNvSpPr/>
          <p:nvPr/>
        </p:nvSpPr>
        <p:spPr>
          <a:xfrm rot="21408170">
            <a:off x="5279763" y="4468077"/>
            <a:ext cx="3726160" cy="1200329"/>
          </a:xfrm>
          <a:prstGeom prst="rect">
            <a:avLst/>
          </a:prstGeom>
        </p:spPr>
        <p:txBody>
          <a:bodyPr wrap="square">
            <a:spAutoFit/>
          </a:bodyPr>
          <a:lstStyle/>
          <a:p>
            <a:r>
              <a:rPr lang="fr-FR" b="1" i="1" dirty="0" smtClean="0">
                <a:solidFill>
                  <a:schemeClr val="accent5">
                    <a:lumMod val="50000"/>
                  </a:schemeClr>
                </a:solidFill>
              </a:rPr>
              <a:t>Le démarrage officiel</a:t>
            </a:r>
            <a:r>
              <a:rPr lang="ar-SA" b="1" i="1" dirty="0" smtClean="0">
                <a:solidFill>
                  <a:schemeClr val="accent5">
                    <a:lumMod val="50000"/>
                  </a:schemeClr>
                </a:solidFill>
              </a:rPr>
              <a:t> </a:t>
            </a:r>
            <a:r>
              <a:rPr lang="fr-FR" b="1" i="1" dirty="0" smtClean="0">
                <a:solidFill>
                  <a:schemeClr val="accent5">
                    <a:lumMod val="50000"/>
                  </a:schemeClr>
                </a:solidFill>
              </a:rPr>
              <a:t>a été effectué le 02 mars 2017 en présence de Mr </a:t>
            </a:r>
            <a:r>
              <a:rPr lang="fr-FR" b="1" i="1" dirty="0" err="1" smtClean="0">
                <a:solidFill>
                  <a:schemeClr val="accent5">
                    <a:lumMod val="50000"/>
                  </a:schemeClr>
                </a:solidFill>
              </a:rPr>
              <a:t>abdenour</a:t>
            </a:r>
            <a:r>
              <a:rPr lang="ar-SA" b="1" i="1" dirty="0" smtClean="0">
                <a:solidFill>
                  <a:schemeClr val="accent5">
                    <a:lumMod val="50000"/>
                  </a:schemeClr>
                </a:solidFill>
              </a:rPr>
              <a:t> </a:t>
            </a:r>
            <a:r>
              <a:rPr lang="fr-FR" b="1" i="1" dirty="0" smtClean="0">
                <a:solidFill>
                  <a:schemeClr val="accent5">
                    <a:lumMod val="50000"/>
                  </a:schemeClr>
                </a:solidFill>
              </a:rPr>
              <a:t>BELKAID, représentant d’Injaz El Djazair à Alger. </a:t>
            </a:r>
            <a:endParaRPr lang="fr-FR" b="1" i="1" dirty="0">
              <a:solidFill>
                <a:schemeClr val="accent5">
                  <a:lumMod val="50000"/>
                </a:schemeClr>
              </a:solidFill>
            </a:endParaRPr>
          </a:p>
        </p:txBody>
      </p:sp>
      <p:pic>
        <p:nvPicPr>
          <p:cNvPr id="12" name="Image 11" descr="2017_05_6_155703639.jpg"/>
          <p:cNvPicPr>
            <a:picLocks noChangeAspect="1"/>
          </p:cNvPicPr>
          <p:nvPr/>
        </p:nvPicPr>
        <p:blipFill>
          <a:blip r:embed="rId5" cstate="print"/>
          <a:stretch>
            <a:fillRect/>
          </a:stretch>
        </p:blipFill>
        <p:spPr>
          <a:xfrm rot="312998">
            <a:off x="180916" y="1880891"/>
            <a:ext cx="4113644" cy="3345012"/>
          </a:xfrm>
          <a:prstGeom prst="rect">
            <a:avLst/>
          </a:prstGeom>
          <a:ln>
            <a:noFill/>
          </a:ln>
          <a:effectLst>
            <a:softEdge rad="112500"/>
          </a:effectLst>
        </p:spPr>
      </p:pic>
      <p:sp>
        <p:nvSpPr>
          <p:cNvPr id="7" name="Sous-titre 6"/>
          <p:cNvSpPr>
            <a:spLocks noGrp="1"/>
          </p:cNvSpPr>
          <p:nvPr>
            <p:ph type="subTitle" idx="1"/>
          </p:nvPr>
        </p:nvSpPr>
        <p:spPr>
          <a:xfrm>
            <a:off x="107504" y="116632"/>
            <a:ext cx="4104456" cy="1752600"/>
          </a:xfrm>
        </p:spPr>
        <p:txBody>
          <a:bodyPr>
            <a:normAutofit fontScale="92500"/>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Colloque</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national sur</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Tamazight dans</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médias :</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limites et défis</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a:off x="179512" y="5157192"/>
            <a:ext cx="4248472" cy="156966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rganisé le 17 mai 2017, par l’Union Nationale</a:t>
            </a:r>
            <a:r>
              <a:rPr lang="ar-SA"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des Journalistes</a:t>
            </a:r>
            <a:r>
              <a:rPr lang="ar-SA"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Professionnel de l’Information Algériens</a:t>
            </a:r>
            <a:r>
              <a:rPr lang="ar-SA"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(UNJPIA) en collaboration avec le Haut Commissariat de</a:t>
            </a:r>
            <a:r>
              <a:rPr lang="ar-SA"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l’Amazighité (HCA) et le Département des Sciences Sociales</a:t>
            </a:r>
            <a:r>
              <a:rPr lang="ar-SA"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 l’Université de Béjaïa.</a:t>
            </a:r>
            <a:endParaRPr lang="fr-FR"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Titre 8"/>
          <p:cNvSpPr>
            <a:spLocks noGrp="1"/>
          </p:cNvSpPr>
          <p:nvPr>
            <p:ph type="ctrTitle"/>
          </p:nvPr>
        </p:nvSpPr>
        <p:spPr>
          <a:xfrm>
            <a:off x="3640360" y="-72007"/>
            <a:ext cx="5756176" cy="1196751"/>
          </a:xfrm>
        </p:spPr>
        <p:txBody>
          <a:bodyPr>
            <a:normAutofit/>
          </a:bodyPr>
          <a:lstStyle/>
          <a:p>
            <a:r>
              <a:rPr lang="fr-FR" sz="3200" b="1" dirty="0">
                <a:solidFill>
                  <a:schemeClr val="bg2"/>
                </a:solidFill>
              </a:rPr>
              <a:t>7</a:t>
            </a:r>
            <a:r>
              <a:rPr lang="fr-FR" sz="3200" b="1" baseline="30000" dirty="0">
                <a:solidFill>
                  <a:schemeClr val="bg2"/>
                </a:solidFill>
              </a:rPr>
              <a:t>ème</a:t>
            </a:r>
            <a:r>
              <a:rPr lang="fr-FR" sz="3200" b="1" dirty="0">
                <a:solidFill>
                  <a:schemeClr val="bg2"/>
                </a:solidFill>
              </a:rPr>
              <a:t> édition des Rendez-vous économiques du FCE</a:t>
            </a:r>
            <a:endParaRPr lang="fr-FR" sz="3200" dirty="0">
              <a:solidFill>
                <a:schemeClr val="bg2"/>
              </a:solidFill>
            </a:endParaRPr>
          </a:p>
        </p:txBody>
      </p:sp>
      <p:sp>
        <p:nvSpPr>
          <p:cNvPr id="11" name="Sous-titre 10"/>
          <p:cNvSpPr>
            <a:spLocks noGrp="1"/>
          </p:cNvSpPr>
          <p:nvPr>
            <p:ph type="subTitle" idx="1"/>
          </p:nvPr>
        </p:nvSpPr>
        <p:spPr>
          <a:xfrm rot="347092">
            <a:off x="8908" y="725132"/>
            <a:ext cx="5148064" cy="1512168"/>
          </a:xfrm>
        </p:spPr>
        <p:txBody>
          <a:bodyPr>
            <a:normAutofit lnSpcReduction="10000"/>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no Pro Caption" pitchFamily="18" charset="0"/>
              </a:rPr>
              <a:t>Journée </a:t>
            </a:r>
            <a:r>
              <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no Pro Caption" pitchFamily="18" charset="0"/>
              </a:rPr>
              <a:t>portes ouvertes au profit des élèves de la 3ème année secondaire</a:t>
            </a:r>
          </a:p>
        </p:txBody>
      </p:sp>
      <p:pic>
        <p:nvPicPr>
          <p:cNvPr id="18433" name="Picture 1" descr="C:\Users\admin\Desktop\Dossier PHOTOS\PHOTOS 2017\Avril - Juin 2017\photos FCE  06 04 2017\DSC01052.JPG"/>
          <p:cNvPicPr>
            <a:picLocks noChangeAspect="1" noChangeArrowheads="1"/>
          </p:cNvPicPr>
          <p:nvPr/>
        </p:nvPicPr>
        <p:blipFill>
          <a:blip r:embed="rId4" cstate="print"/>
          <a:srcRect/>
          <a:stretch>
            <a:fillRect/>
          </a:stretch>
        </p:blipFill>
        <p:spPr bwMode="auto">
          <a:xfrm>
            <a:off x="5328592" y="1200304"/>
            <a:ext cx="4067944" cy="23727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434" name="Picture 2" descr="C:\Users\admin\Desktop\Dossier PHOTOS\PHOTOS 2017\Avril - Juin 2017\photos FCE  06 04 2017\DSC01035.JPG"/>
          <p:cNvPicPr>
            <a:picLocks noChangeAspect="1" noChangeArrowheads="1"/>
          </p:cNvPicPr>
          <p:nvPr/>
        </p:nvPicPr>
        <p:blipFill>
          <a:blip r:embed="rId5" cstate="print"/>
          <a:srcRect/>
          <a:stretch>
            <a:fillRect/>
          </a:stretch>
        </p:blipFill>
        <p:spPr bwMode="auto">
          <a:xfrm>
            <a:off x="5508104" y="4609019"/>
            <a:ext cx="3888432" cy="20603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435" name="Rectangle 3"/>
          <p:cNvSpPr>
            <a:spLocks noChangeArrowheads="1"/>
          </p:cNvSpPr>
          <p:nvPr/>
        </p:nvSpPr>
        <p:spPr bwMode="auto">
          <a:xfrm>
            <a:off x="5292080" y="3606115"/>
            <a:ext cx="388843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1" u="none" strike="noStrike" cap="none" normalizeH="0" baseline="0" dirty="0" smtClean="0">
                <a:ln>
                  <a:noFill/>
                </a:ln>
                <a:solidFill>
                  <a:srgbClr val="E36C0A"/>
                </a:solidFill>
                <a:effectLst/>
                <a:latin typeface="Tahoma" pitchFamily="34" charset="0"/>
                <a:ea typeface="Times New Roman" pitchFamily="18" charset="0"/>
                <a:cs typeface="Tahoma" pitchFamily="34" charset="0"/>
              </a:rPr>
              <a:t>Créer un véritable levier pour le développement économique et social de la Wilaya de Béjaïa </a:t>
            </a:r>
            <a:endParaRPr kumimoji="0" lang="fr-FR" sz="16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Image 11" descr="C:\Documents and Settings\HP\Bureau\Direction de communication\Album Photo année 2017\portes ouvertes sur l'universite 15 02 2017\100CANON\IMG_8284.JPG"/>
          <p:cNvPicPr/>
          <p:nvPr/>
        </p:nvPicPr>
        <p:blipFill>
          <a:blip r:embed="rId6" cstate="print"/>
          <a:srcRect/>
          <a:stretch>
            <a:fillRect/>
          </a:stretch>
        </p:blipFill>
        <p:spPr bwMode="auto">
          <a:xfrm>
            <a:off x="251520" y="2348880"/>
            <a:ext cx="4896544" cy="30963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436" name="Rectangle 4"/>
          <p:cNvSpPr>
            <a:spLocks noChangeArrowheads="1"/>
          </p:cNvSpPr>
          <p:nvPr/>
        </p:nvSpPr>
        <p:spPr bwMode="auto">
          <a:xfrm>
            <a:off x="107504" y="5815280"/>
            <a:ext cx="5364088" cy="8540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11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r</a:t>
            </a:r>
            <a:r>
              <a:rPr kumimoji="0" lang="fr-FR" sz="1100" b="1" i="1" u="none" strike="noStrike" cap="none" normalizeH="0" baseline="0" dirty="0" smtClean="0">
                <a:ln>
                  <a:noFill/>
                </a:ln>
                <a:solidFill>
                  <a:schemeClr val="bg1"/>
                </a:solidFill>
                <a:effectLst/>
                <a:latin typeface="Calibri"/>
                <a:ea typeface="Times New Roman" pitchFamily="18" charset="0"/>
                <a:cs typeface="Arial" pitchFamily="34" charset="0"/>
              </a:rPr>
              <a:t>é</a:t>
            </a:r>
            <a:r>
              <a:rPr kumimoji="0" lang="fr-FR" sz="11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union de travail  avec les Conseillers d'Orientation Scolaire de l'Education National</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e, le </a:t>
            </a:r>
            <a:r>
              <a:rPr kumimoji="0" lang="fr-FR" sz="11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jeudi 09/02/2017</a:t>
            </a:r>
            <a:r>
              <a:rPr kumimoji="0" lang="fr-FR" sz="1100" b="1" i="1" u="none" strike="noStrike" cap="none" normalizeH="0" dirty="0" smtClean="0">
                <a:ln>
                  <a:noFill/>
                </a:ln>
                <a:solidFill>
                  <a:schemeClr val="bg1"/>
                </a:solidFill>
                <a:effectLst/>
                <a:latin typeface="Arial" pitchFamily="34" charset="0"/>
                <a:ea typeface="Times New Roman" pitchFamily="18" charset="0"/>
                <a:cs typeface="Arial" pitchFamily="34" charset="0"/>
              </a:rPr>
              <a:t> </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à</a:t>
            </a:r>
            <a:r>
              <a:rPr kumimoji="0" lang="fr-FR" sz="1100" b="1" i="1" u="none" strike="noStrike" cap="none" normalizeH="0" dirty="0" smtClean="0">
                <a:ln>
                  <a:noFill/>
                </a:ln>
                <a:solidFill>
                  <a:schemeClr val="bg1"/>
                </a:solidFill>
                <a:effectLst/>
                <a:latin typeface="Calibri" pitchFamily="34" charset="0"/>
                <a:ea typeface="Times New Roman" pitchFamily="18" charset="0"/>
                <a:cs typeface="Arial" pitchFamily="34" charset="0"/>
              </a:rPr>
              <a:t> </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l’auditorium du campus </a:t>
            </a:r>
            <a:r>
              <a:rPr kumimoji="0" lang="fr-FR" sz="1100" b="1" i="1"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Targa</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 </a:t>
            </a:r>
            <a:r>
              <a:rPr kumimoji="0" lang="fr-FR" sz="1100" b="1" i="1"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Ouzemour</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 en présence de Messieurs le Recteur de </a:t>
            </a:r>
            <a:r>
              <a:rPr kumimoji="0" lang="fr-FR" sz="1100" b="1" i="1" u="none" strike="noStrike" cap="none" normalizeH="0" dirty="0" smtClean="0">
                <a:ln>
                  <a:noFill/>
                </a:ln>
                <a:solidFill>
                  <a:schemeClr val="bg1"/>
                </a:solidFill>
                <a:effectLst/>
                <a:latin typeface="Calibri" pitchFamily="34" charset="0"/>
                <a:ea typeface="Times New Roman" pitchFamily="18" charset="0"/>
                <a:cs typeface="Arial" pitchFamily="34" charset="0"/>
              </a:rPr>
              <a:t> </a:t>
            </a:r>
            <a:r>
              <a:rPr kumimoji="0" lang="fr-FR" sz="1100" b="1" i="1"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l'Université de Béjaia et le Directeur de l'Education Nationale</a:t>
            </a:r>
            <a:endParaRPr kumimoji="0" lang="fr-FR" sz="1100" b="1" i="1"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4214192" y="158775"/>
            <a:ext cx="4966320" cy="1470025"/>
          </a:xfrm>
        </p:spPr>
        <p:txBody>
          <a:bodyPr>
            <a:normAutofit fontScale="90000"/>
          </a:bodyPr>
          <a:lstStyle/>
          <a:p>
            <a:r>
              <a:rPr lang="fr-FR"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La déconstruction de la métaphysique chez Jacques Derrida au cœur d’un colloque national</a:t>
            </a:r>
            <a:br>
              <a:rPr lang="fr-FR"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r>
              <a:rPr lang="fr-FR"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07novembre 2017</a:t>
            </a:r>
            <a:endParaRPr lang="fr-FR"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9" name="Image 8" descr="IMG_0265.JPG"/>
          <p:cNvPicPr>
            <a:picLocks noChangeAspect="1"/>
          </p:cNvPicPr>
          <p:nvPr/>
        </p:nvPicPr>
        <p:blipFill>
          <a:blip r:embed="rId4" cstate="print"/>
          <a:stretch>
            <a:fillRect/>
          </a:stretch>
        </p:blipFill>
        <p:spPr>
          <a:xfrm rot="21306557">
            <a:off x="4550664" y="1943692"/>
            <a:ext cx="4152234" cy="311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ous-titre 6"/>
          <p:cNvSpPr>
            <a:spLocks noGrp="1"/>
          </p:cNvSpPr>
          <p:nvPr>
            <p:ph type="subTitle" idx="1"/>
          </p:nvPr>
        </p:nvSpPr>
        <p:spPr>
          <a:xfrm>
            <a:off x="251520" y="1628800"/>
            <a:ext cx="3816424" cy="396044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r>
              <a:rPr lang="fr-FR" sz="2800" b="1" i="1" dirty="0" smtClean="0">
                <a:solidFill>
                  <a:srgbClr val="00B050"/>
                </a:solidFill>
              </a:rPr>
              <a:t>Journée Mondiale de la Santé sous le slogan «Dépression: parlons-en »</a:t>
            </a:r>
          </a:p>
          <a:p>
            <a:r>
              <a:rPr lang="fr-FR" sz="2300" dirty="0" smtClean="0">
                <a:solidFill>
                  <a:schemeClr val="accent5">
                    <a:lumMod val="50000"/>
                  </a:schemeClr>
                </a:solidFill>
              </a:rPr>
              <a:t>Chaque année, le 7 avril, des centaines d’organisations célèbrent la Journée Mondiale de la Santé qui constitue une</a:t>
            </a:r>
          </a:p>
          <a:p>
            <a:r>
              <a:rPr lang="fr-FR" sz="2300" dirty="0" smtClean="0">
                <a:solidFill>
                  <a:schemeClr val="accent5">
                    <a:lumMod val="50000"/>
                  </a:schemeClr>
                </a:solidFill>
              </a:rPr>
              <a:t>journée internationale consacrée à la promotion de la santé et à la commémoration de la création de l’Organisation</a:t>
            </a:r>
          </a:p>
          <a:p>
            <a:r>
              <a:rPr lang="fr-FR" sz="2300" dirty="0" smtClean="0">
                <a:solidFill>
                  <a:schemeClr val="accent5">
                    <a:lumMod val="50000"/>
                  </a:schemeClr>
                </a:solidFill>
              </a:rPr>
              <a:t>Mondiale de la Santé (OMS).</a:t>
            </a:r>
            <a:endParaRPr lang="fr-FR" sz="2300" dirty="0">
              <a:solidFill>
                <a:schemeClr val="accent5">
                  <a:lumMod val="50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a:off x="4574232" y="-99392"/>
            <a:ext cx="4678288" cy="1470025"/>
          </a:xfrm>
        </p:spPr>
        <p:txBody>
          <a:bodyPr>
            <a:normAutofit/>
          </a:bodyPr>
          <a:lstStyle/>
          <a:p>
            <a:r>
              <a:rPr lang="fr-FR" sz="2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Un clin d’œil aux bandits d’honneur de la révolution algérienne</a:t>
            </a:r>
            <a:endParaRPr lang="fr-FR" sz="2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 name="Image 8" descr="IMG_0589.JPG"/>
          <p:cNvPicPr>
            <a:picLocks noChangeAspect="1"/>
          </p:cNvPicPr>
          <p:nvPr/>
        </p:nvPicPr>
        <p:blipFill>
          <a:blip r:embed="rId4" cstate="print"/>
          <a:stretch>
            <a:fillRect/>
          </a:stretch>
        </p:blipFill>
        <p:spPr>
          <a:xfrm>
            <a:off x="4139952" y="1340768"/>
            <a:ext cx="4752528" cy="31683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ous-titre 6"/>
          <p:cNvSpPr>
            <a:spLocks noGrp="1"/>
          </p:cNvSpPr>
          <p:nvPr>
            <p:ph type="subTitle" idx="1"/>
          </p:nvPr>
        </p:nvSpPr>
        <p:spPr>
          <a:xfrm>
            <a:off x="4283968" y="4653136"/>
            <a:ext cx="4752528" cy="1971600"/>
          </a:xfrm>
        </p:spPr>
        <p:style>
          <a:lnRef idx="2">
            <a:schemeClr val="accent6"/>
          </a:lnRef>
          <a:fillRef idx="1">
            <a:schemeClr val="lt1"/>
          </a:fillRef>
          <a:effectRef idx="0">
            <a:schemeClr val="accent6"/>
          </a:effectRef>
          <a:fontRef idx="minor">
            <a:schemeClr val="dk1"/>
          </a:fontRef>
        </p:style>
        <p:txBody>
          <a:bodyPr>
            <a:noAutofit/>
          </a:bodyPr>
          <a:lstStyle/>
          <a:p>
            <a:pPr algn="l"/>
            <a:r>
              <a:rPr lang="fr-FR" sz="1800" b="1" dirty="0" smtClean="0">
                <a:solidFill>
                  <a:schemeClr val="accent6">
                    <a:lumMod val="50000"/>
                  </a:schemeClr>
                </a:solidFill>
              </a:rPr>
              <a:t>Objectifs</a:t>
            </a:r>
          </a:p>
          <a:p>
            <a:pPr algn="l"/>
            <a:r>
              <a:rPr lang="fr-FR" sz="1400" dirty="0" smtClean="0">
                <a:solidFill>
                  <a:schemeClr val="accent6">
                    <a:lumMod val="50000"/>
                  </a:schemeClr>
                </a:solidFill>
              </a:rPr>
              <a:t>• Initier les étudiants à la connaissance de l’histoire d’Algérie et particulièrement le combat des révoltés, justiciers et redresseurs de torts ;</a:t>
            </a:r>
          </a:p>
          <a:p>
            <a:pPr algn="l"/>
            <a:r>
              <a:rPr lang="fr-FR" sz="1400" dirty="0" smtClean="0">
                <a:solidFill>
                  <a:schemeClr val="accent6">
                    <a:lumMod val="50000"/>
                  </a:schemeClr>
                </a:solidFill>
              </a:rPr>
              <a:t>• Éditer un ouvrage pour faire connaître au grand public l’existence et l’action des « bandits ’honneur » et les conditions de leur émergence et enfin accumuler des documents en rapport avec la thématique du colloque.</a:t>
            </a:r>
            <a:endParaRPr lang="fr-FR" sz="1400" dirty="0">
              <a:solidFill>
                <a:schemeClr val="accent6">
                  <a:lumMod val="50000"/>
                </a:schemeClr>
              </a:solidFill>
            </a:endParaRPr>
          </a:p>
        </p:txBody>
      </p:sp>
      <p:sp>
        <p:nvSpPr>
          <p:cNvPr id="5121" name="Rectangle 1"/>
          <p:cNvSpPr>
            <a:spLocks noChangeArrowheads="1"/>
          </p:cNvSpPr>
          <p:nvPr/>
        </p:nvSpPr>
        <p:spPr bwMode="auto">
          <a:xfrm rot="301090">
            <a:off x="305942" y="1330182"/>
            <a:ext cx="321047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DZ"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Times New Roman" pitchFamily="18" charset="0"/>
                <a:cs typeface="Andalus" pitchFamily="18" charset="-78"/>
              </a:rPr>
              <a:t>ملتقى وطني حول المجلس الدستوري في ضوء تعديل 6 مارس 2016 </a:t>
            </a:r>
            <a:endParaRPr kumimoji="0" lang="ar-DZ"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cs typeface="Andalus" pitchFamily="18" charset="-78"/>
            </a:endParaRPr>
          </a:p>
        </p:txBody>
      </p:sp>
      <p:sp>
        <p:nvSpPr>
          <p:cNvPr id="12" name="Rectangle 11"/>
          <p:cNvSpPr/>
          <p:nvPr/>
        </p:nvSpPr>
        <p:spPr>
          <a:xfrm>
            <a:off x="467544" y="2931909"/>
            <a:ext cx="3240360"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ar-DZ" b="1" i="1" dirty="0" smtClean="0">
                <a:solidFill>
                  <a:schemeClr val="tx1">
                    <a:lumMod val="85000"/>
                    <a:lumOff val="15000"/>
                  </a:schemeClr>
                </a:solidFill>
              </a:rPr>
              <a:t>بهدف إثراء النقاش حول جملة ما جاء في الإصلاحات الأخيرة التي مست المجلس الدستوري، نظمت كلية الحقوق والعلوم السياسية الملتقى الوطني </a:t>
            </a:r>
            <a:r>
              <a:rPr lang="ar-DZ" b="1" i="1" dirty="0" err="1" smtClean="0">
                <a:solidFill>
                  <a:schemeClr val="tx1">
                    <a:lumMod val="85000"/>
                    <a:lumOff val="15000"/>
                  </a:schemeClr>
                </a:solidFill>
              </a:rPr>
              <a:t>الموسوم </a:t>
            </a:r>
            <a:r>
              <a:rPr lang="ar-DZ" b="1" i="1" dirty="0" smtClean="0">
                <a:solidFill>
                  <a:schemeClr val="tx1">
                    <a:lumMod val="85000"/>
                    <a:lumOff val="15000"/>
                  </a:schemeClr>
                </a:solidFill>
              </a:rPr>
              <a:t>"المجلس الدستوري في ضوء تعديل 6 مارس </a:t>
            </a:r>
            <a:r>
              <a:rPr lang="ar-DZ" b="1" i="1" dirty="0" err="1" smtClean="0">
                <a:solidFill>
                  <a:schemeClr val="tx1">
                    <a:lumMod val="85000"/>
                    <a:lumOff val="15000"/>
                  </a:schemeClr>
                </a:solidFill>
              </a:rPr>
              <a:t>2017 </a:t>
            </a:r>
            <a:r>
              <a:rPr lang="ar-DZ" b="1" i="1" dirty="0" smtClean="0">
                <a:solidFill>
                  <a:schemeClr val="tx1">
                    <a:lumMod val="85000"/>
                    <a:lumOff val="15000"/>
                  </a:schemeClr>
                </a:solidFill>
              </a:rPr>
              <a:t>– إصلاحات مقررة في انتظار الممارسة" و ذلك بيوم </a:t>
            </a:r>
            <a:r>
              <a:rPr lang="ar-DZ" b="1" i="1" dirty="0" err="1" smtClean="0">
                <a:solidFill>
                  <a:schemeClr val="tx1">
                    <a:lumMod val="85000"/>
                    <a:lumOff val="15000"/>
                  </a:schemeClr>
                </a:solidFill>
              </a:rPr>
              <a:t>27 </a:t>
            </a:r>
            <a:r>
              <a:rPr lang="ar-DZ" b="1" i="1" dirty="0" smtClean="0">
                <a:solidFill>
                  <a:schemeClr val="tx1">
                    <a:lumMod val="85000"/>
                    <a:lumOff val="15000"/>
                  </a:schemeClr>
                </a:solidFill>
              </a:rPr>
              <a:t>ٲفريل 2017 بقاعة المحاضرات بالقطب الجامعي</a:t>
            </a:r>
            <a:r>
              <a:rPr lang="ar-SA" b="1" i="1" dirty="0" smtClean="0">
                <a:solidFill>
                  <a:schemeClr val="tx1">
                    <a:lumMod val="85000"/>
                    <a:lumOff val="15000"/>
                  </a:schemeClr>
                </a:solidFill>
              </a:rPr>
              <a:t> </a:t>
            </a:r>
            <a:r>
              <a:rPr lang="ar-DZ" b="1" i="1" dirty="0" smtClean="0">
                <a:solidFill>
                  <a:schemeClr val="tx1">
                    <a:lumMod val="85000"/>
                    <a:lumOff val="15000"/>
                  </a:schemeClr>
                </a:solidFill>
              </a:rPr>
              <a:t>ٲ</a:t>
            </a:r>
            <a:r>
              <a:rPr lang="ar-DZ" b="1" i="1" dirty="0" err="1" smtClean="0">
                <a:solidFill>
                  <a:schemeClr val="tx1">
                    <a:lumMod val="85000"/>
                    <a:lumOff val="15000"/>
                  </a:schemeClr>
                </a:solidFill>
              </a:rPr>
              <a:t>بوداو</a:t>
            </a:r>
            <a:r>
              <a:rPr lang="ar-SA" b="1" i="1" dirty="0" err="1" smtClean="0">
                <a:solidFill>
                  <a:schemeClr val="tx1">
                    <a:lumMod val="85000"/>
                    <a:lumOff val="15000"/>
                  </a:schemeClr>
                </a:solidFill>
              </a:rPr>
              <a:t>.</a:t>
            </a:r>
            <a:endParaRPr lang="fr-FR" b="1" i="1" dirty="0">
              <a:solidFill>
                <a:schemeClr val="tx1">
                  <a:lumMod val="85000"/>
                  <a:lumOff val="1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_MG_0613.JPG"/>
          <p:cNvPicPr>
            <a:picLocks noChangeAspect="1"/>
          </p:cNvPicPr>
          <p:nvPr/>
        </p:nvPicPr>
        <p:blipFill>
          <a:blip r:embed="rId4" cstate="print"/>
          <a:stretch>
            <a:fillRect/>
          </a:stretch>
        </p:blipFill>
        <p:spPr>
          <a:xfrm>
            <a:off x="323528" y="3549013"/>
            <a:ext cx="4680520" cy="3120347"/>
          </a:xfrm>
          <a:prstGeom prst="rect">
            <a:avLst/>
          </a:prstGeom>
          <a:ln>
            <a:noFill/>
          </a:ln>
          <a:effectLst>
            <a:softEdge rad="112500"/>
          </a:effectLst>
        </p:spPr>
      </p:pic>
      <p:pic>
        <p:nvPicPr>
          <p:cNvPr id="11" name="Image 10" descr="www.univ-bejaia.dz_documents_Bulletin n18.jpg"/>
          <p:cNvPicPr>
            <a:picLocks noChangeAspect="1"/>
          </p:cNvPicPr>
          <p:nvPr/>
        </p:nvPicPr>
        <p:blipFill>
          <a:blip r:embed="rId5" cstate="print"/>
          <a:stretch>
            <a:fillRect/>
          </a:stretch>
        </p:blipFill>
        <p:spPr>
          <a:xfrm rot="233208">
            <a:off x="2490731" y="656807"/>
            <a:ext cx="6562725" cy="2552700"/>
          </a:xfrm>
          <a:prstGeom prst="rect">
            <a:avLst/>
          </a:prstGeom>
          <a:ln>
            <a:noFill/>
          </a:ln>
          <a:effectLst>
            <a:softEdge rad="112500"/>
          </a:effectLst>
        </p:spPr>
      </p:pic>
      <p:sp>
        <p:nvSpPr>
          <p:cNvPr id="6" name="Titre 5"/>
          <p:cNvSpPr>
            <a:spLocks noGrp="1"/>
          </p:cNvSpPr>
          <p:nvPr>
            <p:ph type="ctrTitle"/>
          </p:nvPr>
        </p:nvSpPr>
        <p:spPr>
          <a:xfrm>
            <a:off x="395536" y="1886967"/>
            <a:ext cx="3598168" cy="1470025"/>
          </a:xfrm>
        </p:spPr>
        <p:style>
          <a:lnRef idx="3">
            <a:schemeClr val="lt1"/>
          </a:lnRef>
          <a:fillRef idx="1">
            <a:schemeClr val="accent5"/>
          </a:fillRef>
          <a:effectRef idx="1">
            <a:schemeClr val="accent5"/>
          </a:effectRef>
          <a:fontRef idx="minor">
            <a:schemeClr val="lt1"/>
          </a:fontRef>
        </p:style>
        <p:txBody>
          <a:bodyPr>
            <a:normAutofit fontScale="90000"/>
          </a:bodyPr>
          <a:lstStyle/>
          <a:p>
            <a:r>
              <a:rPr lang="ar-DZ" sz="3600" b="1" dirty="0" smtClean="0"/>
              <a:t>يوم دراسي حول اشكالات الشهر العقاري </a:t>
            </a:r>
            <a:r>
              <a:rPr lang="fr-FR" sz="2800" dirty="0" smtClean="0"/>
              <a:t/>
            </a:r>
            <a:br>
              <a:rPr lang="fr-FR" sz="2800" dirty="0" smtClean="0"/>
            </a:br>
            <a:r>
              <a:rPr lang="ar-SA" sz="1800" b="1" dirty="0" smtClean="0"/>
              <a:t>11 ماي 2017</a:t>
            </a:r>
            <a:endParaRPr lang="fr-FR" sz="1800" b="1" dirty="0"/>
          </a:p>
        </p:txBody>
      </p:sp>
      <p:sp>
        <p:nvSpPr>
          <p:cNvPr id="7" name="Sous-titre 6"/>
          <p:cNvSpPr>
            <a:spLocks noGrp="1"/>
          </p:cNvSpPr>
          <p:nvPr>
            <p:ph type="subTitle" idx="1"/>
          </p:nvPr>
        </p:nvSpPr>
        <p:spPr>
          <a:xfrm rot="306278">
            <a:off x="5076056" y="4268688"/>
            <a:ext cx="3560440" cy="1752600"/>
          </a:xfrm>
        </p:spPr>
        <p:style>
          <a:lnRef idx="3">
            <a:schemeClr val="lt1"/>
          </a:lnRef>
          <a:fillRef idx="1">
            <a:schemeClr val="accent3"/>
          </a:fillRef>
          <a:effectRef idx="1">
            <a:schemeClr val="accent3"/>
          </a:effectRef>
          <a:fontRef idx="minor">
            <a:schemeClr val="lt1"/>
          </a:fontRef>
        </p:style>
        <p:txBody>
          <a:bodyPr>
            <a:normAutofit lnSpcReduction="10000"/>
          </a:bodyPr>
          <a:lstStyle/>
          <a:p>
            <a:r>
              <a:rPr lang="fr-FR" sz="2800" b="1" dirty="0" smtClean="0">
                <a:solidFill>
                  <a:schemeClr val="bg1"/>
                </a:solidFill>
              </a:rPr>
              <a:t>La langue Amazighe</a:t>
            </a:r>
          </a:p>
          <a:p>
            <a:r>
              <a:rPr lang="fr-FR" sz="2800" b="1" dirty="0" smtClean="0">
                <a:solidFill>
                  <a:schemeClr val="bg1"/>
                </a:solidFill>
              </a:rPr>
              <a:t>et la problématique de la traduction</a:t>
            </a:r>
            <a:endParaRPr lang="ar-SA" sz="2800" b="1" dirty="0" smtClean="0">
              <a:solidFill>
                <a:schemeClr val="bg1"/>
              </a:solidFill>
            </a:endParaRPr>
          </a:p>
          <a:p>
            <a:r>
              <a:rPr lang="fr-FR" sz="2200" b="1" dirty="0" smtClean="0">
                <a:solidFill>
                  <a:schemeClr val="bg1"/>
                </a:solidFill>
              </a:rPr>
              <a:t>25 et 26 novembre 2017 </a:t>
            </a:r>
            <a:endParaRPr lang="fr-FR" sz="2200" b="1"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_MG_0738.JPG"/>
          <p:cNvPicPr>
            <a:picLocks noChangeAspect="1"/>
          </p:cNvPicPr>
          <p:nvPr/>
        </p:nvPicPr>
        <p:blipFill>
          <a:blip r:embed="rId4" cstate="print"/>
          <a:stretch>
            <a:fillRect/>
          </a:stretch>
        </p:blipFill>
        <p:spPr>
          <a:xfrm rot="445124">
            <a:off x="4644008" y="1087146"/>
            <a:ext cx="4499992" cy="2999995"/>
          </a:xfrm>
          <a:prstGeom prst="rect">
            <a:avLst/>
          </a:prstGeom>
          <a:ln>
            <a:noFill/>
          </a:ln>
          <a:effectLst>
            <a:softEdge rad="112500"/>
          </a:effectLst>
        </p:spPr>
      </p:pic>
      <p:sp>
        <p:nvSpPr>
          <p:cNvPr id="7" name="Sous-titre 6"/>
          <p:cNvSpPr>
            <a:spLocks noGrp="1"/>
          </p:cNvSpPr>
          <p:nvPr>
            <p:ph type="subTitle" idx="1"/>
          </p:nvPr>
        </p:nvSpPr>
        <p:spPr>
          <a:xfrm rot="21401828">
            <a:off x="251520" y="1268760"/>
            <a:ext cx="4640560" cy="4104456"/>
          </a:xfrm>
        </p:spPr>
        <p:style>
          <a:lnRef idx="3">
            <a:schemeClr val="lt1"/>
          </a:lnRef>
          <a:fillRef idx="1">
            <a:schemeClr val="accent5"/>
          </a:fillRef>
          <a:effectRef idx="1">
            <a:schemeClr val="accent5"/>
          </a:effectRef>
          <a:fontRef idx="minor">
            <a:schemeClr val="lt1"/>
          </a:fontRef>
        </p:style>
        <p:txBody>
          <a:bodyPr>
            <a:normAutofit/>
          </a:bodyPr>
          <a:lstStyle/>
          <a:p>
            <a:r>
              <a:rPr lang="fr-FR" b="1" dirty="0" smtClean="0">
                <a:ln w="19050">
                  <a:solidFill>
                    <a:schemeClr val="bg2">
                      <a:lumMod val="25000"/>
                    </a:schemeClr>
                  </a:solidFill>
                  <a:prstDash val="solid"/>
                </a:ln>
                <a:solidFill>
                  <a:schemeClr val="accent3"/>
                </a:solidFill>
                <a:effectLst>
                  <a:outerShdw blurRad="50000" dist="50800" dir="7500000" algn="tl">
                    <a:srgbClr val="000000">
                      <a:shade val="5000"/>
                      <a:alpha val="35000"/>
                    </a:srgbClr>
                  </a:outerShdw>
                </a:effectLst>
              </a:rPr>
              <a:t>Journée d’étude sur les coopératives agricoles</a:t>
            </a:r>
          </a:p>
          <a:p>
            <a:r>
              <a:rPr lang="fr-FR" sz="2200" b="1" dirty="0" smtClean="0">
                <a:ln w="19050">
                  <a:solidFill>
                    <a:schemeClr val="bg2">
                      <a:lumMod val="25000"/>
                    </a:schemeClr>
                  </a:solidFill>
                  <a:prstDash val="solid"/>
                </a:ln>
                <a:solidFill>
                  <a:schemeClr val="accent3"/>
                </a:solidFill>
                <a:effectLst>
                  <a:outerShdw blurRad="50000" dist="50800" dir="7500000" algn="tl">
                    <a:srgbClr val="000000">
                      <a:shade val="5000"/>
                      <a:alpha val="35000"/>
                    </a:srgbClr>
                  </a:outerShdw>
                </a:effectLst>
              </a:rPr>
              <a:t>Structures primordiales pour l’accroissement du secteur agricole</a:t>
            </a:r>
            <a:endParaRPr lang="fr-FR" sz="2200" b="1" dirty="0">
              <a:ln w="19050">
                <a:solidFill>
                  <a:schemeClr val="bg2">
                    <a:lumMod val="25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1" name="Rectangle 10"/>
          <p:cNvSpPr/>
          <p:nvPr/>
        </p:nvSpPr>
        <p:spPr>
          <a:xfrm>
            <a:off x="557808" y="3212976"/>
            <a:ext cx="4230216" cy="28623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fr-FR" dirty="0" smtClean="0"/>
              <a:t>Une journée d’étude sur les</a:t>
            </a:r>
            <a:r>
              <a:rPr lang="ar-SA" dirty="0" smtClean="0"/>
              <a:t> </a:t>
            </a:r>
            <a:r>
              <a:rPr lang="fr-FR" dirty="0" smtClean="0"/>
              <a:t>coopératives agricoles a</a:t>
            </a:r>
            <a:r>
              <a:rPr lang="ar-SA" dirty="0" smtClean="0"/>
              <a:t> </a:t>
            </a:r>
            <a:r>
              <a:rPr lang="fr-FR" dirty="0" smtClean="0"/>
              <a:t>été organisée, le 23 mars 2017,</a:t>
            </a:r>
          </a:p>
          <a:p>
            <a:r>
              <a:rPr lang="fr-FR" dirty="0" smtClean="0"/>
              <a:t>par le Laboratoire de Recherches</a:t>
            </a:r>
            <a:r>
              <a:rPr lang="ar-SA" dirty="0" smtClean="0"/>
              <a:t> </a:t>
            </a:r>
            <a:r>
              <a:rPr lang="fr-FR" dirty="0" smtClean="0"/>
              <a:t>en</a:t>
            </a:r>
            <a:r>
              <a:rPr lang="ar-SA" dirty="0" smtClean="0"/>
              <a:t> </a:t>
            </a:r>
            <a:r>
              <a:rPr lang="fr-FR" dirty="0" smtClean="0"/>
              <a:t>Management et Techniques</a:t>
            </a:r>
            <a:r>
              <a:rPr lang="ar-SA" dirty="0" smtClean="0"/>
              <a:t> </a:t>
            </a:r>
            <a:r>
              <a:rPr lang="fr-FR" dirty="0" smtClean="0"/>
              <a:t>Quantitatives (LRMTQ) de la Faculté</a:t>
            </a:r>
            <a:r>
              <a:rPr lang="ar-SA" dirty="0" smtClean="0"/>
              <a:t> </a:t>
            </a:r>
            <a:r>
              <a:rPr lang="fr-FR" dirty="0" smtClean="0"/>
              <a:t>des Sciences Economiques, de Gestion</a:t>
            </a:r>
            <a:r>
              <a:rPr lang="ar-SA" dirty="0" smtClean="0"/>
              <a:t> </a:t>
            </a:r>
            <a:r>
              <a:rPr lang="fr-FR" dirty="0" smtClean="0"/>
              <a:t>et des Sciences Commerciales, en</a:t>
            </a:r>
            <a:r>
              <a:rPr lang="ar-SA" dirty="0" smtClean="0"/>
              <a:t> </a:t>
            </a:r>
            <a:r>
              <a:rPr lang="fr-FR" dirty="0" smtClean="0"/>
              <a:t>collaboration avec la Direction des</a:t>
            </a:r>
            <a:r>
              <a:rPr lang="ar-SA" dirty="0" smtClean="0"/>
              <a:t> </a:t>
            </a:r>
            <a:r>
              <a:rPr lang="fr-FR" dirty="0" smtClean="0"/>
              <a:t>Services Agricoles de la Wilaya et</a:t>
            </a:r>
            <a:r>
              <a:rPr lang="ar-SA" dirty="0" smtClean="0"/>
              <a:t> </a:t>
            </a:r>
            <a:r>
              <a:rPr lang="fr-FR" dirty="0" smtClean="0"/>
              <a:t>de l’Association des Eleveurs de la</a:t>
            </a:r>
            <a:r>
              <a:rPr lang="ar-SA" dirty="0" smtClean="0"/>
              <a:t> </a:t>
            </a:r>
            <a:r>
              <a:rPr lang="fr-FR" dirty="0" smtClean="0"/>
              <a:t>Wilaya de Béjaïa.</a:t>
            </a:r>
            <a:endParaRPr lang="fr-FR" dirty="0"/>
          </a:p>
        </p:txBody>
      </p:sp>
      <p:sp>
        <p:nvSpPr>
          <p:cNvPr id="6" name="Titre 5"/>
          <p:cNvSpPr>
            <a:spLocks noGrp="1"/>
          </p:cNvSpPr>
          <p:nvPr>
            <p:ph type="ctrTitle"/>
          </p:nvPr>
        </p:nvSpPr>
        <p:spPr>
          <a:xfrm>
            <a:off x="5148064" y="-531440"/>
            <a:ext cx="3995936" cy="3240360"/>
          </a:xfrm>
        </p:spPr>
        <p:txBody>
          <a:bodyPr>
            <a:normAutofit/>
          </a:bodyPr>
          <a:lstStyle/>
          <a:p>
            <a:r>
              <a:rPr lang="ar-DZ" sz="3100" dirty="0" smtClean="0">
                <a:ln w="18415" cmpd="sng">
                  <a:solidFill>
                    <a:srgbClr val="0070C0"/>
                  </a:solidFill>
                  <a:prstDash val="solid"/>
                </a:ln>
                <a:solidFill>
                  <a:srgbClr val="FFFFFF"/>
                </a:solidFill>
                <a:effectLst>
                  <a:outerShdw blurRad="63500" dir="3600000" algn="tl" rotWithShape="0">
                    <a:srgbClr val="000000">
                      <a:alpha val="70000"/>
                    </a:srgbClr>
                  </a:outerShdw>
                </a:effectLst>
              </a:rPr>
              <a:t>مخبر الفعلية القانونية يناقش دور المشرّع  الجزائري  في حماية الساحل </a:t>
            </a:r>
            <a:endParaRPr lang="fr-FR" dirty="0">
              <a:ln w="18415" cmpd="sng">
                <a:solidFill>
                  <a:srgbClr val="0070C0"/>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rot="21188160">
            <a:off x="5355459" y="3949770"/>
            <a:ext cx="3672408"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a:r>
              <a:rPr lang="ar-DZ" sz="3200" b="1" dirty="0" smtClean="0">
                <a:latin typeface="Andalus" pitchFamily="18" charset="-78"/>
                <a:cs typeface="Andalus" pitchFamily="18" charset="-78"/>
              </a:rPr>
              <a:t>" حماية الساحل في التشريع </a:t>
            </a:r>
            <a:r>
              <a:rPr lang="ar-DZ" sz="3200" b="1" dirty="0" err="1" smtClean="0">
                <a:latin typeface="Andalus" pitchFamily="18" charset="-78"/>
                <a:cs typeface="Andalus" pitchFamily="18" charset="-78"/>
              </a:rPr>
              <a:t>الجزائري </a:t>
            </a:r>
            <a:r>
              <a:rPr lang="ar-DZ" sz="3200" b="1" dirty="0" smtClean="0">
                <a:latin typeface="Andalus" pitchFamily="18" charset="-78"/>
                <a:cs typeface="Andalus" pitchFamily="18" charset="-78"/>
              </a:rPr>
              <a:t>" وذلك يوم</a:t>
            </a:r>
            <a:endParaRPr lang="ar-SA" sz="3200" b="1" dirty="0" smtClean="0">
              <a:latin typeface="Andalus" pitchFamily="18" charset="-78"/>
              <a:cs typeface="Andalus" pitchFamily="18" charset="-78"/>
            </a:endParaRPr>
          </a:p>
          <a:p>
            <a:pPr algn="ctr" rtl="1"/>
            <a:r>
              <a:rPr lang="ar-DZ" sz="3200" b="1" dirty="0" smtClean="0">
                <a:latin typeface="Andalus" pitchFamily="18" charset="-78"/>
                <a:cs typeface="Andalus" pitchFamily="18" charset="-78"/>
              </a:rPr>
              <a:t> 28 نوفمبر 2017</a:t>
            </a:r>
            <a:endParaRPr lang="fr-FR" sz="3200" b="1" dirty="0">
              <a:latin typeface="Andalus" pitchFamily="18" charset="-78"/>
              <a:cs typeface="Andalus" pitchFamily="18" charset="-7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81013">
            <a:off x="2526093" y="-72108"/>
            <a:ext cx="6548264" cy="1470025"/>
          </a:xfrm>
        </p:spPr>
        <p:txBody>
          <a:bodyPr>
            <a:normAutofit fontScale="90000"/>
          </a:bodyPr>
          <a:lstStyle/>
          <a:p>
            <a:r>
              <a:rPr lang="fr-FR" b="1" dirty="0" smtClean="0">
                <a:ln w="19050">
                  <a:solidFill>
                    <a:schemeClr val="tx1">
                      <a:lumMod val="95000"/>
                      <a:lumOff val="5000"/>
                    </a:schemeClr>
                  </a:solidFill>
                  <a:prstDash val="solid"/>
                </a:ln>
                <a:solidFill>
                  <a:schemeClr val="accent3">
                    <a:lumMod val="60000"/>
                    <a:lumOff val="40000"/>
                  </a:schemeClr>
                </a:solidFill>
                <a:effectLst>
                  <a:outerShdw blurRad="50000" dist="50800" dir="7500000" algn="tl">
                    <a:srgbClr val="000000">
                      <a:shade val="5000"/>
                      <a:alpha val="35000"/>
                    </a:srgbClr>
                  </a:outerShdw>
                </a:effectLst>
              </a:rPr>
              <a:t>Colloque international</a:t>
            </a:r>
            <a:br>
              <a:rPr lang="fr-FR" b="1" dirty="0" smtClean="0">
                <a:ln w="19050">
                  <a:solidFill>
                    <a:schemeClr val="tx1">
                      <a:lumMod val="95000"/>
                      <a:lumOff val="5000"/>
                    </a:schemeClr>
                  </a:solidFill>
                  <a:prstDash val="solid"/>
                </a:ln>
                <a:solidFill>
                  <a:schemeClr val="accent3">
                    <a:lumMod val="60000"/>
                    <a:lumOff val="40000"/>
                  </a:schemeClr>
                </a:solidFill>
                <a:effectLst>
                  <a:outerShdw blurRad="50000" dist="50800" dir="7500000" algn="tl">
                    <a:srgbClr val="000000">
                      <a:shade val="5000"/>
                      <a:alpha val="35000"/>
                    </a:srgbClr>
                  </a:outerShdw>
                </a:effectLst>
              </a:rPr>
            </a:br>
            <a:r>
              <a:rPr lang="fr-FR" b="1" dirty="0" smtClean="0">
                <a:ln w="19050">
                  <a:solidFill>
                    <a:schemeClr val="tx1">
                      <a:lumMod val="95000"/>
                      <a:lumOff val="5000"/>
                    </a:schemeClr>
                  </a:solidFill>
                  <a:prstDash val="solid"/>
                </a:ln>
                <a:solidFill>
                  <a:schemeClr val="accent3">
                    <a:lumMod val="60000"/>
                    <a:lumOff val="40000"/>
                  </a:schemeClr>
                </a:solidFill>
                <a:effectLst>
                  <a:outerShdw blurRad="50000" dist="50800" dir="7500000" algn="tl">
                    <a:srgbClr val="000000">
                      <a:shade val="5000"/>
                      <a:alpha val="35000"/>
                    </a:srgbClr>
                  </a:outerShdw>
                </a:effectLst>
              </a:rPr>
              <a:t>sur la valorisation territoriale</a:t>
            </a:r>
            <a:endParaRPr lang="fr-FR" b="1" dirty="0">
              <a:ln w="19050">
                <a:solidFill>
                  <a:schemeClr val="tx1">
                    <a:lumMod val="95000"/>
                    <a:lumOff val="5000"/>
                  </a:schemeClr>
                </a:solidFill>
                <a:prstDash val="solid"/>
              </a:ln>
              <a:solidFill>
                <a:schemeClr val="accent3">
                  <a:lumMod val="60000"/>
                  <a:lumOff val="40000"/>
                </a:schemeClr>
              </a:solidFill>
              <a:effectLst>
                <a:outerShdw blurRad="50000" dist="50800" dir="7500000" algn="tl">
                  <a:srgbClr val="000000">
                    <a:shade val="5000"/>
                    <a:alpha val="35000"/>
                  </a:srgbClr>
                </a:outerShdw>
              </a:effectLst>
            </a:endParaRPr>
          </a:p>
        </p:txBody>
      </p:sp>
      <p:pic>
        <p:nvPicPr>
          <p:cNvPr id="9" name="Image 8" descr="IMG_0390.JPG"/>
          <p:cNvPicPr>
            <a:picLocks noChangeAspect="1"/>
          </p:cNvPicPr>
          <p:nvPr/>
        </p:nvPicPr>
        <p:blipFill>
          <a:blip r:embed="rId4" cstate="print"/>
          <a:stretch>
            <a:fillRect/>
          </a:stretch>
        </p:blipFill>
        <p:spPr>
          <a:xfrm>
            <a:off x="4572000" y="3525010"/>
            <a:ext cx="4427984" cy="2951989"/>
          </a:xfrm>
          <a:prstGeom prst="rect">
            <a:avLst/>
          </a:prstGeom>
          <a:ln>
            <a:noFill/>
          </a:ln>
          <a:effectLst>
            <a:softEdge rad="112500"/>
          </a:effectLst>
        </p:spPr>
      </p:pic>
      <p:pic>
        <p:nvPicPr>
          <p:cNvPr id="11" name="Image 10" descr="IMG_0432.JPG"/>
          <p:cNvPicPr>
            <a:picLocks noChangeAspect="1"/>
          </p:cNvPicPr>
          <p:nvPr/>
        </p:nvPicPr>
        <p:blipFill>
          <a:blip r:embed="rId5" cstate="print"/>
          <a:stretch>
            <a:fillRect/>
          </a:stretch>
        </p:blipFill>
        <p:spPr>
          <a:xfrm>
            <a:off x="179512" y="1268760"/>
            <a:ext cx="5220072" cy="3480048"/>
          </a:xfrm>
          <a:prstGeom prst="rect">
            <a:avLst/>
          </a:prstGeom>
          <a:ln>
            <a:noFill/>
          </a:ln>
          <a:effectLst>
            <a:softEdge rad="112500"/>
          </a:effectLst>
        </p:spPr>
      </p:pic>
      <p:sp>
        <p:nvSpPr>
          <p:cNvPr id="7" name="Sous-titre 6"/>
          <p:cNvSpPr>
            <a:spLocks noGrp="1"/>
          </p:cNvSpPr>
          <p:nvPr>
            <p:ph type="subTitle" idx="1"/>
          </p:nvPr>
        </p:nvSpPr>
        <p:spPr>
          <a:xfrm rot="21290649">
            <a:off x="886401" y="4639694"/>
            <a:ext cx="2974832" cy="1529233"/>
          </a:xfrm>
          <a:solidFill>
            <a:schemeClr val="accent3">
              <a:lumMod val="75000"/>
            </a:schemeClr>
          </a:solidFill>
          <a:ln>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a:normAutofit fontScale="77500" lnSpcReduction="20000"/>
          </a:bodyPr>
          <a:lstStyle/>
          <a:p>
            <a:r>
              <a:rPr lang="fr-FR" sz="2800" dirty="0" smtClean="0">
                <a:ln>
                  <a:solidFill>
                    <a:schemeClr val="tx1">
                      <a:lumMod val="95000"/>
                      <a:lumOff val="5000"/>
                    </a:schemeClr>
                  </a:solidFill>
                </a:ln>
              </a:rPr>
              <a:t>« Pour une valorisation territoriale et une gestion plus pragmatique des déchets »</a:t>
            </a:r>
            <a:endParaRPr lang="fr-FR" sz="2800" dirty="0">
              <a:ln>
                <a:solidFill>
                  <a:schemeClr val="tx1">
                    <a:lumMod val="95000"/>
                    <a:lumOff val="5000"/>
                  </a:schemeClr>
                </a:solidFill>
              </a:ln>
            </a:endParaRPr>
          </a:p>
        </p:txBody>
      </p:sp>
      <p:sp>
        <p:nvSpPr>
          <p:cNvPr id="12" name="Rectangle 11"/>
          <p:cNvSpPr/>
          <p:nvPr/>
        </p:nvSpPr>
        <p:spPr>
          <a:xfrm rot="21264695">
            <a:off x="5372327" y="1577697"/>
            <a:ext cx="3438128"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fr-FR" sz="1600" dirty="0" smtClean="0"/>
              <a:t>Le</a:t>
            </a:r>
            <a:r>
              <a:rPr lang="ar-SA" sz="1600" dirty="0" smtClean="0"/>
              <a:t> </a:t>
            </a:r>
            <a:r>
              <a:rPr lang="fr-FR" sz="1600" dirty="0" smtClean="0"/>
              <a:t>Laboratoire Economie&amp; Développement rattaché à la</a:t>
            </a:r>
            <a:r>
              <a:rPr lang="ar-SA" sz="1600" dirty="0" smtClean="0"/>
              <a:t> </a:t>
            </a:r>
            <a:r>
              <a:rPr lang="fr-FR" sz="1600" dirty="0" smtClean="0"/>
              <a:t>Faculté des Sciences</a:t>
            </a:r>
            <a:r>
              <a:rPr lang="ar-SA" sz="1600" dirty="0" smtClean="0"/>
              <a:t> </a:t>
            </a:r>
            <a:r>
              <a:rPr lang="fr-FR" sz="1600" dirty="0" smtClean="0"/>
              <a:t>Economiques, Commerciales et des</a:t>
            </a:r>
            <a:r>
              <a:rPr lang="ar-SA" sz="1600" dirty="0" smtClean="0"/>
              <a:t> </a:t>
            </a:r>
            <a:r>
              <a:rPr lang="fr-FR" sz="1600" dirty="0" smtClean="0"/>
              <a:t>Sciences de Gestion a débattu sur la question de la</a:t>
            </a:r>
            <a:r>
              <a:rPr lang="ar-SA" sz="1600" dirty="0" smtClean="0"/>
              <a:t> </a:t>
            </a:r>
            <a:r>
              <a:rPr lang="fr-FR" sz="1600" dirty="0" smtClean="0"/>
              <a:t>gestion</a:t>
            </a:r>
            <a:r>
              <a:rPr lang="ar-SA" sz="1600" dirty="0" smtClean="0"/>
              <a:t> </a:t>
            </a:r>
            <a:r>
              <a:rPr lang="fr-FR" sz="1600" dirty="0" smtClean="0"/>
              <a:t>des déchets</a:t>
            </a:r>
            <a:r>
              <a:rPr lang="ar-SA" sz="1600" dirty="0" err="1" smtClean="0"/>
              <a:t>.</a:t>
            </a:r>
            <a:endParaRPr lang="ar-SA" sz="1600" dirty="0" smtClean="0"/>
          </a:p>
          <a:p>
            <a:r>
              <a:rPr lang="fr-FR" sz="1600" dirty="0" smtClean="0"/>
              <a:t>14 et 15 novembre 2017</a:t>
            </a:r>
            <a:endParaRPr lang="fr-FR"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7" name="Sous-titre 6"/>
          <p:cNvSpPr>
            <a:spLocks noGrp="1"/>
          </p:cNvSpPr>
          <p:nvPr>
            <p:ph type="subTitle" idx="1"/>
          </p:nvPr>
        </p:nvSpPr>
        <p:spPr>
          <a:xfrm rot="315584">
            <a:off x="6012160" y="2152588"/>
            <a:ext cx="2843808" cy="2880320"/>
          </a:xfrm>
        </p:spPr>
        <p:style>
          <a:lnRef idx="2">
            <a:schemeClr val="accent5"/>
          </a:lnRef>
          <a:fillRef idx="1">
            <a:schemeClr val="lt1"/>
          </a:fillRef>
          <a:effectRef idx="0">
            <a:schemeClr val="accent5"/>
          </a:effectRef>
          <a:fontRef idx="minor">
            <a:schemeClr val="dk1"/>
          </a:fontRef>
        </p:style>
        <p:txBody>
          <a:bodyPr>
            <a:normAutofit/>
          </a:bodyPr>
          <a:lstStyle/>
          <a:p>
            <a:r>
              <a:rPr lang="fr-FR" sz="2000" b="1" dirty="0" smtClean="0">
                <a:solidFill>
                  <a:schemeClr val="accent3">
                    <a:lumMod val="50000"/>
                  </a:schemeClr>
                </a:solidFill>
              </a:rPr>
              <a:t>« L’Université de Béjaïa a été</a:t>
            </a:r>
            <a:r>
              <a:rPr lang="ar-SA" sz="2000" b="1" dirty="0" smtClean="0">
                <a:solidFill>
                  <a:schemeClr val="accent3">
                    <a:lumMod val="50000"/>
                  </a:schemeClr>
                </a:solidFill>
              </a:rPr>
              <a:t> </a:t>
            </a:r>
            <a:r>
              <a:rPr lang="fr-FR" sz="2000" b="1" dirty="0" smtClean="0">
                <a:solidFill>
                  <a:schemeClr val="accent3">
                    <a:lumMod val="50000"/>
                  </a:schemeClr>
                </a:solidFill>
              </a:rPr>
              <a:t>choisie pour piloter et démarrer</a:t>
            </a:r>
            <a:r>
              <a:rPr lang="ar-SA" sz="2000" b="1" dirty="0" smtClean="0">
                <a:solidFill>
                  <a:schemeClr val="accent3">
                    <a:lumMod val="50000"/>
                  </a:schemeClr>
                </a:solidFill>
              </a:rPr>
              <a:t> </a:t>
            </a:r>
            <a:r>
              <a:rPr lang="fr-FR" sz="2000" b="1" dirty="0" smtClean="0">
                <a:solidFill>
                  <a:schemeClr val="accent3">
                    <a:lumMod val="50000"/>
                  </a:schemeClr>
                </a:solidFill>
              </a:rPr>
              <a:t>le projet de déploiement des</a:t>
            </a:r>
            <a:r>
              <a:rPr lang="ar-SA" sz="2000" b="1" dirty="0" smtClean="0">
                <a:solidFill>
                  <a:schemeClr val="accent3">
                    <a:lumMod val="50000"/>
                  </a:schemeClr>
                </a:solidFill>
              </a:rPr>
              <a:t> </a:t>
            </a:r>
            <a:r>
              <a:rPr lang="fr-FR" sz="2000" b="1" dirty="0" smtClean="0">
                <a:solidFill>
                  <a:schemeClr val="accent3">
                    <a:lumMod val="50000"/>
                  </a:schemeClr>
                </a:solidFill>
              </a:rPr>
              <a:t>outils de conception pour</a:t>
            </a:r>
            <a:r>
              <a:rPr lang="ar-SA" sz="2000" b="1" dirty="0" smtClean="0">
                <a:solidFill>
                  <a:schemeClr val="accent3">
                    <a:lumMod val="50000"/>
                  </a:schemeClr>
                </a:solidFill>
              </a:rPr>
              <a:t> </a:t>
            </a:r>
            <a:r>
              <a:rPr lang="fr-FR" sz="2000" b="1" dirty="0" smtClean="0">
                <a:solidFill>
                  <a:schemeClr val="accent3">
                    <a:lumMod val="50000"/>
                  </a:schemeClr>
                </a:solidFill>
              </a:rPr>
              <a:t>la microélectronique, VLSI</a:t>
            </a:r>
            <a:r>
              <a:rPr lang="ar-SA" sz="2000" b="1" dirty="0" smtClean="0">
                <a:solidFill>
                  <a:schemeClr val="accent3">
                    <a:lumMod val="50000"/>
                  </a:schemeClr>
                </a:solidFill>
              </a:rPr>
              <a:t> </a:t>
            </a:r>
            <a:r>
              <a:rPr lang="fr-FR" sz="2000" b="1" dirty="0" smtClean="0">
                <a:solidFill>
                  <a:schemeClr val="accent3">
                    <a:lumMod val="50000"/>
                  </a:schemeClr>
                </a:solidFill>
              </a:rPr>
              <a:t>et MEMS à travers les écoles</a:t>
            </a:r>
            <a:r>
              <a:rPr lang="ar-SA" sz="2000" b="1" dirty="0" smtClean="0">
                <a:solidFill>
                  <a:schemeClr val="accent3">
                    <a:lumMod val="50000"/>
                  </a:schemeClr>
                </a:solidFill>
              </a:rPr>
              <a:t> </a:t>
            </a:r>
            <a:r>
              <a:rPr lang="fr-FR" sz="2000" b="1" dirty="0" smtClean="0">
                <a:solidFill>
                  <a:schemeClr val="accent3">
                    <a:lumMod val="50000"/>
                  </a:schemeClr>
                </a:solidFill>
              </a:rPr>
              <a:t>d’ingénieurs et les universités</a:t>
            </a:r>
            <a:r>
              <a:rPr lang="ar-SA" sz="2000" b="1" dirty="0" smtClean="0">
                <a:solidFill>
                  <a:schemeClr val="accent3">
                    <a:lumMod val="50000"/>
                  </a:schemeClr>
                </a:solidFill>
              </a:rPr>
              <a:t> </a:t>
            </a:r>
            <a:r>
              <a:rPr lang="fr-FR" sz="2000" b="1" dirty="0" smtClean="0">
                <a:solidFill>
                  <a:schemeClr val="accent3">
                    <a:lumMod val="50000"/>
                  </a:schemeClr>
                </a:solidFill>
              </a:rPr>
              <a:t>algériennes »</a:t>
            </a:r>
            <a:endParaRPr lang="fr-FR" sz="2000" b="1" dirty="0">
              <a:solidFill>
                <a:schemeClr val="accent3">
                  <a:lumMod val="50000"/>
                </a:schemeClr>
              </a:solidFill>
            </a:endParaRPr>
          </a:p>
        </p:txBody>
      </p:sp>
      <p:pic>
        <p:nvPicPr>
          <p:cNvPr id="9" name="Image 8" descr="workshop-1425446_960_720.jpg"/>
          <p:cNvPicPr>
            <a:picLocks noChangeAspect="1"/>
          </p:cNvPicPr>
          <p:nvPr/>
        </p:nvPicPr>
        <p:blipFill>
          <a:blip r:embed="rId4" cstate="print"/>
          <a:stretch>
            <a:fillRect/>
          </a:stretch>
        </p:blipFill>
        <p:spPr>
          <a:xfrm rot="21310011">
            <a:off x="443247" y="1560119"/>
            <a:ext cx="5470657" cy="1857744"/>
          </a:xfrm>
          <a:prstGeom prst="rect">
            <a:avLst/>
          </a:prstGeom>
        </p:spPr>
      </p:pic>
      <p:sp>
        <p:nvSpPr>
          <p:cNvPr id="6" name="Titre 5"/>
          <p:cNvSpPr>
            <a:spLocks noGrp="1"/>
          </p:cNvSpPr>
          <p:nvPr>
            <p:ph type="ctrTitle"/>
          </p:nvPr>
        </p:nvSpPr>
        <p:spPr>
          <a:xfrm>
            <a:off x="179512" y="3975199"/>
            <a:ext cx="6264696" cy="1470025"/>
          </a:xfrm>
        </p:spPr>
        <p:txBody>
          <a:bodyPr>
            <a:noAutofit/>
          </a:bodyPr>
          <a:lstStyle/>
          <a:p>
            <a:pPr algn="l"/>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a:t>
            </a:r>
            <a:r>
              <a:rPr lang="ar-SA"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déploiement des outils de conception pour</a:t>
            </a:r>
            <a:r>
              <a:rPr lang="ar-SA"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a:t>
            </a:r>
            <a:r>
              <a:rPr lang="ar-SA"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microélectronique, VLSI et MEMS</a:t>
            </a:r>
            <a:endParaRPr lang="fr-FR"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1" name="Rectangle 10"/>
          <p:cNvSpPr/>
          <p:nvPr/>
        </p:nvSpPr>
        <p:spPr>
          <a:xfrm>
            <a:off x="1403648" y="3501008"/>
            <a:ext cx="1340432" cy="369332"/>
          </a:xfrm>
          <a:prstGeom prst="rect">
            <a:avLst/>
          </a:prstGeom>
        </p:spPr>
        <p:txBody>
          <a:bodyPr wrap="none">
            <a:spAutoFit/>
          </a:bodyPr>
          <a:lstStyle/>
          <a:p>
            <a:r>
              <a:rPr lang="fr-FR" b="1" dirty="0" smtClean="0"/>
              <a:t>07 mai 2017</a:t>
            </a:r>
            <a:endParaRPr lang="fr-FR" b="1" dirty="0"/>
          </a:p>
        </p:txBody>
      </p:sp>
      <p:sp>
        <p:nvSpPr>
          <p:cNvPr id="12" name="Rectangle 11"/>
          <p:cNvSpPr/>
          <p:nvPr/>
        </p:nvSpPr>
        <p:spPr>
          <a:xfrm rot="182335">
            <a:off x="2842031" y="166834"/>
            <a:ext cx="6318448" cy="923330"/>
          </a:xfrm>
          <a:prstGeom prst="rect">
            <a:avLst/>
          </a:prstGeom>
        </p:spPr>
        <p:txBody>
          <a:bodyPr wrap="square">
            <a:spAutoFit/>
          </a:bodyPr>
          <a:lstStyle/>
          <a:p>
            <a:r>
              <a:rPr lang="fr-FR" b="1" dirty="0" smtClean="0">
                <a:solidFill>
                  <a:schemeClr val="bg1"/>
                </a:solidFill>
              </a:rPr>
              <a:t>Le Centre de Développement des Technologies</a:t>
            </a:r>
            <a:r>
              <a:rPr lang="ar-SA" b="1" dirty="0" smtClean="0">
                <a:solidFill>
                  <a:schemeClr val="bg1"/>
                </a:solidFill>
              </a:rPr>
              <a:t> </a:t>
            </a:r>
            <a:r>
              <a:rPr lang="fr-FR" b="1" dirty="0" smtClean="0">
                <a:solidFill>
                  <a:schemeClr val="bg1"/>
                </a:solidFill>
              </a:rPr>
              <a:t>Avancées (CDTA) en collaboration</a:t>
            </a:r>
            <a:r>
              <a:rPr lang="ar-SA" b="1" dirty="0" smtClean="0">
                <a:solidFill>
                  <a:schemeClr val="bg1"/>
                </a:solidFill>
              </a:rPr>
              <a:t> </a:t>
            </a:r>
            <a:r>
              <a:rPr lang="fr-FR" b="1" dirty="0" smtClean="0">
                <a:solidFill>
                  <a:schemeClr val="bg1"/>
                </a:solidFill>
              </a:rPr>
              <a:t>avec le Département Génie Electrique de la</a:t>
            </a:r>
            <a:r>
              <a:rPr lang="ar-SA" b="1" dirty="0" smtClean="0">
                <a:solidFill>
                  <a:schemeClr val="bg1"/>
                </a:solidFill>
              </a:rPr>
              <a:t> </a:t>
            </a:r>
            <a:r>
              <a:rPr lang="fr-FR" b="1" dirty="0" smtClean="0">
                <a:solidFill>
                  <a:schemeClr val="bg1"/>
                </a:solidFill>
              </a:rPr>
              <a:t>Faculté de Technologie</a:t>
            </a:r>
            <a:endParaRPr lang="fr-FR" b="1"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226399">
            <a:off x="-65376" y="145708"/>
            <a:ext cx="4822304" cy="1470025"/>
          </a:xfrm>
        </p:spPr>
        <p:txBody>
          <a:bodyPr>
            <a:noAutofit/>
          </a:bodyPr>
          <a:lstStyle/>
          <a:p>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«Tamazight entre aménagement et survie sociolinguistique» en débat à l’Université de Béjaïa</a:t>
            </a:r>
            <a:endParaRPr lang="fr-F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descr="IMG_0315.JPG"/>
          <p:cNvPicPr>
            <a:picLocks noChangeAspect="1"/>
          </p:cNvPicPr>
          <p:nvPr/>
        </p:nvPicPr>
        <p:blipFill>
          <a:blip r:embed="rId4" cstate="print"/>
          <a:stretch>
            <a:fillRect/>
          </a:stretch>
        </p:blipFill>
        <p:spPr>
          <a:xfrm>
            <a:off x="4427984" y="2106234"/>
            <a:ext cx="4355976" cy="32669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ous-titre 6"/>
          <p:cNvSpPr>
            <a:spLocks noGrp="1"/>
          </p:cNvSpPr>
          <p:nvPr>
            <p:ph type="subTitle" idx="1"/>
          </p:nvPr>
        </p:nvSpPr>
        <p:spPr>
          <a:xfrm>
            <a:off x="4719464" y="188640"/>
            <a:ext cx="4424536" cy="1752600"/>
          </a:xfrm>
        </p:spPr>
        <p:txBody>
          <a:bodyPr>
            <a:normAutofit fontScale="92500" lnSpcReduction="20000"/>
          </a:bodyPr>
          <a:lstStyle/>
          <a:p>
            <a:pPr rtl="1"/>
            <a:r>
              <a:rPr lang="ar-DZ"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الموثق </a:t>
            </a:r>
            <a:r>
              <a:rPr lang="ar-DZ"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قاضي العقود</a:t>
            </a:r>
            <a:endParaRPr lang="fr-F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ar-DZ"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موضوع نقاش يوم دراسي من تنظيم قسم الحقوق بالتعاون مع الغرفة الجهوية لموثقي الشرق</a:t>
            </a:r>
            <a:endParaRPr lang="fr-F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1" name="Rectangle 10"/>
          <p:cNvSpPr/>
          <p:nvPr/>
        </p:nvSpPr>
        <p:spPr>
          <a:xfrm>
            <a:off x="179512" y="1484785"/>
            <a:ext cx="3816424"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b="1" i="1" dirty="0" smtClean="0">
                <a:solidFill>
                  <a:schemeClr val="accent3">
                    <a:lumMod val="75000"/>
                  </a:schemeClr>
                </a:solidFill>
              </a:rPr>
              <a:t>Le double déclassement diglossique de tamazight entre l’impératif de son aménagement et les exigences de sa survie sociolinguistique était au centre d’un colloque international organisé les 18 et 19 novembre</a:t>
            </a:r>
          </a:p>
          <a:p>
            <a:r>
              <a:rPr lang="fr-FR" b="1" i="1" dirty="0" smtClean="0">
                <a:solidFill>
                  <a:schemeClr val="accent3">
                    <a:lumMod val="75000"/>
                  </a:schemeClr>
                </a:solidFill>
              </a:rPr>
              <a:t>2017 </a:t>
            </a:r>
            <a:endParaRPr lang="fr-FR" b="1" i="1" dirty="0">
              <a:solidFill>
                <a:schemeClr val="accent3">
                  <a:lumMod val="75000"/>
                </a:schemeClr>
              </a:solidFill>
            </a:endParaRPr>
          </a:p>
        </p:txBody>
      </p:sp>
      <p:sp>
        <p:nvSpPr>
          <p:cNvPr id="12" name="Rectangle 11"/>
          <p:cNvSpPr/>
          <p:nvPr/>
        </p:nvSpPr>
        <p:spPr>
          <a:xfrm rot="20969006">
            <a:off x="208119" y="3690358"/>
            <a:ext cx="3859702"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400" i="1" dirty="0" smtClean="0"/>
              <a:t>Initié par le Centre national pédagogique et linguistique pour l’enseignement de tamazight (Ministère de l’Education Nationale) en partenariat avec le laboratoire Paragraphe (Université Paris 8 et Cergy-Pontoise), l’Université de Béjaïa et le journal Liberté en sa qualité de partenaire média, ce colloque visait principalement à mettre en lumière les défis des langues de moindre diffusion en particulier Tamazight à l’ère des numériques.</a:t>
            </a:r>
            <a:endParaRPr lang="fr-FR" sz="1400" i="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221760">
            <a:off x="4398792" y="256608"/>
            <a:ext cx="4390256" cy="1470025"/>
          </a:xfrm>
        </p:spPr>
        <p:txBody>
          <a:bodyPr>
            <a:normAutofit fontScale="90000"/>
          </a:bodyPr>
          <a:lstStyle/>
          <a:p>
            <a:pPr rtl="1"/>
            <a:r>
              <a:rPr lang="ar-DZ"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كلية الحقوق والعلوم السياسية تسلط الضوء على التحكيم في إطار المركز الدولي لتسوية نزاعات الاستثمار في ظل الاتفاقيات الخارجية</a:t>
            </a:r>
            <a:endPar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Sous-titre 6"/>
          <p:cNvSpPr>
            <a:spLocks noGrp="1"/>
          </p:cNvSpPr>
          <p:nvPr>
            <p:ph type="subTitle" idx="1"/>
          </p:nvPr>
        </p:nvSpPr>
        <p:spPr>
          <a:xfrm>
            <a:off x="323528" y="3861048"/>
            <a:ext cx="4608512" cy="864096"/>
          </a:xfrm>
        </p:spPr>
        <p:style>
          <a:lnRef idx="1">
            <a:schemeClr val="accent5"/>
          </a:lnRef>
          <a:fillRef idx="2">
            <a:schemeClr val="accent5"/>
          </a:fillRef>
          <a:effectRef idx="1">
            <a:schemeClr val="accent5"/>
          </a:effectRef>
          <a:fontRef idx="minor">
            <a:schemeClr val="dk1"/>
          </a:fontRef>
        </p:style>
        <p:txBody>
          <a:bodyPr>
            <a:normAutofit/>
          </a:bodyPr>
          <a:lstStyle/>
          <a:p>
            <a:pPr algn="l"/>
            <a:r>
              <a:rPr lang="fr-FR" sz="2000" b="1" dirty="0" smtClean="0">
                <a:solidFill>
                  <a:schemeClr val="accent6">
                    <a:lumMod val="75000"/>
                  </a:schemeClr>
                </a:solidFill>
              </a:rPr>
              <a:t>Une compagne de sensibilisation</a:t>
            </a:r>
          </a:p>
          <a:p>
            <a:pPr algn="l"/>
            <a:r>
              <a:rPr lang="fr-FR" sz="2000" b="1" dirty="0" smtClean="0">
                <a:solidFill>
                  <a:schemeClr val="accent6">
                    <a:lumMod val="75000"/>
                  </a:schemeClr>
                </a:solidFill>
              </a:rPr>
              <a:t>sur les catastrophes naturelles à l’UAMB</a:t>
            </a:r>
            <a:endParaRPr lang="fr-FR" sz="2000" b="1" dirty="0">
              <a:solidFill>
                <a:schemeClr val="accent6">
                  <a:lumMod val="75000"/>
                </a:schemeClr>
              </a:solidFill>
            </a:endParaRPr>
          </a:p>
        </p:txBody>
      </p:sp>
      <p:pic>
        <p:nvPicPr>
          <p:cNvPr id="9" name="Image 8" descr="www.univ-bejaia.dz_doc_2017_Newsletter-N20-université-Bejaia.jpg"/>
          <p:cNvPicPr>
            <a:picLocks noChangeAspect="1"/>
          </p:cNvPicPr>
          <p:nvPr/>
        </p:nvPicPr>
        <p:blipFill>
          <a:blip r:embed="rId4" cstate="print"/>
          <a:stretch>
            <a:fillRect/>
          </a:stretch>
        </p:blipFill>
        <p:spPr>
          <a:xfrm>
            <a:off x="4953322" y="3642179"/>
            <a:ext cx="4083174" cy="3027181"/>
          </a:xfrm>
          <a:prstGeom prst="rect">
            <a:avLst/>
          </a:prstGeom>
          <a:ln>
            <a:noFill/>
          </a:ln>
          <a:effectLst>
            <a:softEdge rad="112500"/>
          </a:effectLst>
        </p:spPr>
      </p:pic>
      <p:sp>
        <p:nvSpPr>
          <p:cNvPr id="13" name="Rectangle 12"/>
          <p:cNvSpPr/>
          <p:nvPr/>
        </p:nvSpPr>
        <p:spPr>
          <a:xfrm rot="403162">
            <a:off x="234580" y="4876606"/>
            <a:ext cx="3888432"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fr-FR" sz="1400" b="1" dirty="0" smtClean="0"/>
              <a:t>Sous le haut patronage de Monsieur le wali de la Wilaya de Béjaïa, l’auditorium du campus de </a:t>
            </a:r>
            <a:r>
              <a:rPr lang="fr-FR" sz="1400" b="1" dirty="0" err="1" smtClean="0"/>
              <a:t>Targa</a:t>
            </a:r>
            <a:r>
              <a:rPr lang="fr-FR" sz="1400" b="1" dirty="0" smtClean="0"/>
              <a:t> </a:t>
            </a:r>
            <a:r>
              <a:rPr lang="fr-FR" sz="1400" b="1" dirty="0" err="1" smtClean="0"/>
              <a:t>Ouzemour</a:t>
            </a:r>
            <a:r>
              <a:rPr lang="fr-FR" sz="1400" b="1" dirty="0" smtClean="0"/>
              <a:t>  de l’Université de Béjaïa a abrité, les 27 et 28 octobre 2017, les journées d’études sur la gestion des catastrophes naturelles .</a:t>
            </a:r>
            <a:endParaRPr lang="fr-FR" sz="1400" b="1" dirty="0"/>
          </a:p>
        </p:txBody>
      </p:sp>
      <p:sp>
        <p:nvSpPr>
          <p:cNvPr id="12" name="Rectangle 11"/>
          <p:cNvSpPr/>
          <p:nvPr/>
        </p:nvSpPr>
        <p:spPr>
          <a:xfrm>
            <a:off x="4211960" y="1916832"/>
            <a:ext cx="4067944"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ar-DZ" sz="1400" b="1" i="1" dirty="0" smtClean="0"/>
              <a:t>نظمت كلية الحقوق والعلوم السياسية بجامعة عبد الرحمان ميرة ملتقا وطنيا تحت </a:t>
            </a:r>
            <a:r>
              <a:rPr lang="ar-DZ" sz="1400" b="1" i="1" dirty="0" err="1" smtClean="0"/>
              <a:t>عنوان  </a:t>
            </a:r>
            <a:r>
              <a:rPr lang="ar-DZ" sz="1400" b="1" i="1" dirty="0" smtClean="0"/>
              <a:t>" تسوية نزاعات الاستثمار أمام المركز </a:t>
            </a:r>
            <a:r>
              <a:rPr lang="ar-DZ" sz="1400" b="1" i="1" dirty="0" err="1" smtClean="0"/>
              <a:t>الدولي (</a:t>
            </a:r>
            <a:r>
              <a:rPr lang="fr-FR" sz="1400" b="1" i="1" dirty="0" smtClean="0"/>
              <a:t>CIRDI</a:t>
            </a:r>
            <a:r>
              <a:rPr lang="ar-DZ" sz="1400" b="1" i="1" dirty="0" smtClean="0"/>
              <a:t>): 50 سنة من الاجتهاد التحكيمي"، وذلك يومي 13 و 14 ديسمبر 2017 بقاعة المحاضرات للقطب الجامعي </a:t>
            </a:r>
            <a:r>
              <a:rPr lang="ar-DZ" sz="1400" b="1" i="1" dirty="0" err="1" smtClean="0"/>
              <a:t>أبوداو</a:t>
            </a:r>
            <a:r>
              <a:rPr lang="ar-DZ" sz="1400" b="1" i="1" dirty="0" smtClean="0"/>
              <a:t>، بحضور أساتذة و طلبة الكلية، و كذا أساتذة و باحثين من الجزائر، </a:t>
            </a:r>
            <a:r>
              <a:rPr lang="ar-DZ" sz="1400" b="1" i="1" dirty="0" err="1" smtClean="0"/>
              <a:t>تيزي</a:t>
            </a:r>
            <a:r>
              <a:rPr lang="ar-DZ" sz="1400" b="1" i="1" dirty="0" smtClean="0"/>
              <a:t> </a:t>
            </a:r>
            <a:r>
              <a:rPr lang="ar-DZ" sz="1400" b="1" i="1" dirty="0" err="1" smtClean="0"/>
              <a:t>وزو</a:t>
            </a:r>
            <a:r>
              <a:rPr lang="ar-DZ" sz="1400" b="1" i="1" dirty="0" smtClean="0"/>
              <a:t>، </a:t>
            </a:r>
            <a:r>
              <a:rPr lang="ar-DZ" sz="1400" b="1" i="1" dirty="0" err="1" smtClean="0"/>
              <a:t>جيجل</a:t>
            </a:r>
            <a:r>
              <a:rPr lang="ar-DZ" sz="1400" b="1" i="1" dirty="0" smtClean="0"/>
              <a:t>، </a:t>
            </a:r>
            <a:r>
              <a:rPr lang="ar-DZ" sz="1400" b="1" i="1" dirty="0" err="1" smtClean="0"/>
              <a:t>البويرة</a:t>
            </a:r>
            <a:r>
              <a:rPr lang="ar-DZ" sz="1400" b="1" i="1" dirty="0" smtClean="0"/>
              <a:t>، عين </a:t>
            </a:r>
            <a:r>
              <a:rPr lang="ar-DZ" sz="1400" b="1" i="1" dirty="0" err="1" smtClean="0"/>
              <a:t>تيموشنت</a:t>
            </a:r>
            <a:r>
              <a:rPr lang="ar-DZ" sz="1400" b="1" i="1" dirty="0" smtClean="0"/>
              <a:t> و </a:t>
            </a:r>
            <a:r>
              <a:rPr lang="ar-DZ" sz="1400" b="1" i="1" dirty="0" err="1" smtClean="0"/>
              <a:t>بومرداس.</a:t>
            </a:r>
            <a:endParaRPr lang="fr-FR" sz="1400" b="1" i="1" dirty="0"/>
          </a:p>
        </p:txBody>
      </p:sp>
      <p:pic>
        <p:nvPicPr>
          <p:cNvPr id="11" name="Image 10" descr="www.univ-bejaia.dz_doc_2017_Newsletter-N20-université-Bejaia.jpg"/>
          <p:cNvPicPr>
            <a:picLocks noChangeAspect="1"/>
          </p:cNvPicPr>
          <p:nvPr/>
        </p:nvPicPr>
        <p:blipFill>
          <a:blip r:embed="rId5" cstate="print"/>
          <a:stretch>
            <a:fillRect/>
          </a:stretch>
        </p:blipFill>
        <p:spPr>
          <a:xfrm>
            <a:off x="251520" y="188640"/>
            <a:ext cx="4176464" cy="3311641"/>
          </a:xfrm>
          <a:prstGeom prst="rect">
            <a:avLst/>
          </a:prstGeom>
          <a:ln>
            <a:noFill/>
          </a:ln>
          <a:effectLst>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téléchargement.jpg"/>
          <p:cNvPicPr>
            <a:picLocks noChangeAspect="1"/>
          </p:cNvPicPr>
          <p:nvPr/>
        </p:nvPicPr>
        <p:blipFill>
          <a:blip r:embed="rId4" cstate="print"/>
          <a:stretch>
            <a:fillRect/>
          </a:stretch>
        </p:blipFill>
        <p:spPr>
          <a:xfrm rot="291825">
            <a:off x="91738" y="1658312"/>
            <a:ext cx="5897549" cy="2488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re 5"/>
          <p:cNvSpPr>
            <a:spLocks noGrp="1"/>
          </p:cNvSpPr>
          <p:nvPr>
            <p:ph type="ctrTitle"/>
          </p:nvPr>
        </p:nvSpPr>
        <p:spPr>
          <a:xfrm rot="152345">
            <a:off x="1962223" y="61040"/>
            <a:ext cx="7268344" cy="1152127"/>
          </a:xfrm>
        </p:spPr>
        <p:txBody>
          <a:bodyPr>
            <a:noAutofit/>
          </a:bodyPr>
          <a:lstStyle/>
          <a:p>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3ème Colloque international sur</a:t>
            </a:r>
            <a:b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jeunes entre réussite sociale et mal-être»</a:t>
            </a:r>
            <a:endParaRPr lang="fr-F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21341534">
            <a:off x="275875" y="4553831"/>
            <a:ext cx="5544616"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smtClean="0">
                <a:solidFill>
                  <a:schemeClr val="accent6">
                    <a:lumMod val="50000"/>
                  </a:schemeClr>
                </a:solidFill>
              </a:rPr>
              <a:t>La question de la jeunesse entre réussite social et mal-être a fait l’objet d’un colloque international, organisé par le Laboratoire Interdisciplinaire Santé et Population en collaboration avec la Faculté des Sciences Humaines et Sociales les29 et 30 novembre2017.</a:t>
            </a:r>
            <a:endParaRPr lang="fr-FR" dirty="0">
              <a:solidFill>
                <a:schemeClr val="accent6">
                  <a:lumMod val="50000"/>
                </a:schemeClr>
              </a:solidFill>
            </a:endParaRPr>
          </a:p>
        </p:txBody>
      </p:sp>
      <p:sp>
        <p:nvSpPr>
          <p:cNvPr id="7" name="Sous-titre 6"/>
          <p:cNvSpPr>
            <a:spLocks noGrp="1"/>
          </p:cNvSpPr>
          <p:nvPr>
            <p:ph type="subTitle" idx="1"/>
          </p:nvPr>
        </p:nvSpPr>
        <p:spPr>
          <a:xfrm>
            <a:off x="6120680" y="1340768"/>
            <a:ext cx="2915816" cy="4176464"/>
          </a:xfrm>
        </p:spPr>
        <p:style>
          <a:lnRef idx="2">
            <a:schemeClr val="accent6"/>
          </a:lnRef>
          <a:fillRef idx="1">
            <a:schemeClr val="lt1"/>
          </a:fillRef>
          <a:effectRef idx="0">
            <a:schemeClr val="accent6"/>
          </a:effectRef>
          <a:fontRef idx="minor">
            <a:schemeClr val="dk1"/>
          </a:fontRef>
        </p:style>
        <p:txBody>
          <a:bodyPr>
            <a:normAutofit fontScale="55000" lnSpcReduction="20000"/>
          </a:bodyPr>
          <a:lstStyle/>
          <a:p>
            <a:r>
              <a:rPr lang="fr-FR" dirty="0" smtClean="0">
                <a:solidFill>
                  <a:srgbClr val="002060"/>
                </a:solidFill>
              </a:rPr>
              <a:t>La tenue de ce colloque avait également comme objectifs :</a:t>
            </a:r>
          </a:p>
          <a:p>
            <a:r>
              <a:rPr lang="fr-FR" dirty="0" smtClean="0">
                <a:solidFill>
                  <a:srgbClr val="002060"/>
                </a:solidFill>
              </a:rPr>
              <a:t>• La détermination des besoins de recherche et explorer les pistes d’actions possibles dans la prise de décision au niveau</a:t>
            </a:r>
          </a:p>
          <a:p>
            <a:r>
              <a:rPr lang="fr-FR" dirty="0" smtClean="0">
                <a:solidFill>
                  <a:srgbClr val="002060"/>
                </a:solidFill>
              </a:rPr>
              <a:t>des décideurs et des différents acteurs de ce domaine ;</a:t>
            </a:r>
          </a:p>
          <a:p>
            <a:r>
              <a:rPr lang="fr-FR" dirty="0" smtClean="0">
                <a:solidFill>
                  <a:srgbClr val="002060"/>
                </a:solidFill>
              </a:rPr>
              <a:t>• La création une dynamique d’échanges sur la question de la jeunesse entre les scientifiques et les professionnels à</a:t>
            </a:r>
          </a:p>
          <a:p>
            <a:r>
              <a:rPr lang="fr-FR" dirty="0" smtClean="0">
                <a:solidFill>
                  <a:srgbClr val="002060"/>
                </a:solidFill>
              </a:rPr>
              <a:t>l’échelle maghrébine et internationale. </a:t>
            </a:r>
            <a:endParaRPr lang="fr-FR"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83580">
            <a:off x="1365230" y="-123459"/>
            <a:ext cx="7916416" cy="1470025"/>
          </a:xfrm>
        </p:spPr>
        <p:txBody>
          <a:bodyPr>
            <a:noAutofit/>
          </a:bodyPr>
          <a:lstStyle/>
          <a:p>
            <a: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Célébration du 37éme anniversaire du printemps</a:t>
            </a:r>
            <a:b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br>
            <a: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amazigh 20 avril 1980</a:t>
            </a:r>
            <a:endParaRPr lang="fr-FR" sz="2800" b="1"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pic>
        <p:nvPicPr>
          <p:cNvPr id="9" name="Image 8" descr="IMG_0158.JPG"/>
          <p:cNvPicPr>
            <a:picLocks noChangeAspect="1"/>
          </p:cNvPicPr>
          <p:nvPr/>
        </p:nvPicPr>
        <p:blipFill>
          <a:blip r:embed="rId4" cstate="print"/>
          <a:stretch>
            <a:fillRect/>
          </a:stretch>
        </p:blipFill>
        <p:spPr>
          <a:xfrm rot="21023039">
            <a:off x="4312816" y="1696673"/>
            <a:ext cx="4641842" cy="3094562"/>
          </a:xfrm>
          <a:prstGeom prst="rect">
            <a:avLst/>
          </a:prstGeom>
          <a:ln>
            <a:noFill/>
          </a:ln>
          <a:effectLst>
            <a:softEdge rad="112500"/>
          </a:effectLst>
        </p:spPr>
      </p:pic>
      <p:pic>
        <p:nvPicPr>
          <p:cNvPr id="11" name="Image 10" descr="IMG_0327.JPG"/>
          <p:cNvPicPr>
            <a:picLocks noChangeAspect="1"/>
          </p:cNvPicPr>
          <p:nvPr/>
        </p:nvPicPr>
        <p:blipFill>
          <a:blip r:embed="rId5" cstate="print"/>
          <a:stretch>
            <a:fillRect/>
          </a:stretch>
        </p:blipFill>
        <p:spPr>
          <a:xfrm>
            <a:off x="72008" y="2420888"/>
            <a:ext cx="4788024" cy="3192016"/>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Titre 8"/>
          <p:cNvSpPr>
            <a:spLocks noGrp="1"/>
          </p:cNvSpPr>
          <p:nvPr>
            <p:ph type="ctrTitle"/>
          </p:nvPr>
        </p:nvSpPr>
        <p:spPr>
          <a:xfrm>
            <a:off x="323528" y="332656"/>
            <a:ext cx="4320480" cy="2016224"/>
          </a:xfrm>
        </p:spPr>
        <p:txBody>
          <a:bodyPr>
            <a:noAutofit/>
          </a:bodyPr>
          <a:lstStyle/>
          <a:p>
            <a:r>
              <a:rPr lang="ar-D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t>كلية الحقوق و العلوم السياسية تناقش موضوع البلاجيا</a:t>
            </a: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t/>
            </a:r>
            <a:b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br>
            <a:r>
              <a:rPr lang="ar-D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t> </a:t>
            </a: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t/>
            </a:r>
            <a:b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br>
            <a:r>
              <a:rPr lang="ar-DZ"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cs typeface="Andalus" pitchFamily="18" charset="-78"/>
              </a:rPr>
              <a:t>17  أفريل 2017</a:t>
            </a:r>
            <a:r>
              <a:rPr lang="ar-D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t/>
            </a:r>
            <a:b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rPr>
            </a:br>
            <a:endParaRPr lang="fr-F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lus" pitchFamily="18" charset="-78"/>
              <a:ea typeface="Segoe UI" pitchFamily="34" charset="0"/>
              <a:cs typeface="Andalus" pitchFamily="18" charset="-78"/>
            </a:endParaRPr>
          </a:p>
        </p:txBody>
      </p:sp>
      <p:sp>
        <p:nvSpPr>
          <p:cNvPr id="11" name="Sous-titre 10"/>
          <p:cNvSpPr>
            <a:spLocks noGrp="1"/>
          </p:cNvSpPr>
          <p:nvPr>
            <p:ph type="subTitle" idx="1"/>
          </p:nvPr>
        </p:nvSpPr>
        <p:spPr>
          <a:xfrm>
            <a:off x="4579912" y="3645024"/>
            <a:ext cx="4384576" cy="2232248"/>
          </a:xfrm>
        </p:spPr>
        <p:txBody>
          <a:bodyPr>
            <a:noAutofit/>
          </a:bodyPr>
          <a:lstStyle/>
          <a:p>
            <a:r>
              <a:rPr lang="fr-FR" sz="2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latin typeface="Segoe UI" pitchFamily="34" charset="0"/>
                <a:ea typeface="Segoe UI" pitchFamily="34" charset="0"/>
                <a:cs typeface="Segoe UI" pitchFamily="34" charset="0"/>
              </a:rPr>
              <a:t>Une journée d’étude sur le Rôle de la Bourse dans le Financement de l’Economie Nationale, au  niveau du campus d’</a:t>
            </a:r>
            <a:r>
              <a:rPr lang="fr-FR" sz="2400" b="1" dirty="0" err="1"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latin typeface="Segoe UI" pitchFamily="34" charset="0"/>
                <a:ea typeface="Segoe UI" pitchFamily="34" charset="0"/>
                <a:cs typeface="Segoe UI" pitchFamily="34" charset="0"/>
              </a:rPr>
              <a:t>Aboudaou</a:t>
            </a:r>
            <a:r>
              <a:rPr lang="fr-FR" sz="2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latin typeface="Segoe UI" pitchFamily="34" charset="0"/>
                <a:ea typeface="Segoe UI" pitchFamily="34" charset="0"/>
                <a:cs typeface="Segoe UI" pitchFamily="34" charset="0"/>
              </a:rPr>
              <a:t> le  </a:t>
            </a:r>
          </a:p>
          <a:p>
            <a:r>
              <a:rPr lang="fr-FR" sz="2400" b="1" i="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07 mai 2017</a:t>
            </a:r>
            <a:endParaRPr lang="fr-FR" sz="2400" b="1" i="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pic>
        <p:nvPicPr>
          <p:cNvPr id="19457" name="Picture 1" descr="C:\Users\admin\Desktop\Dossier PHOTOS\PHOTOS 2017\Avril - Juin 2017\Journée d’étude sur ”le plagiat” 17 04 2017\IMG_9704.JPG"/>
          <p:cNvPicPr>
            <a:picLocks noChangeAspect="1" noChangeArrowheads="1"/>
          </p:cNvPicPr>
          <p:nvPr/>
        </p:nvPicPr>
        <p:blipFill>
          <a:blip r:embed="rId4" cstate="print"/>
          <a:srcRect/>
          <a:stretch>
            <a:fillRect/>
          </a:stretch>
        </p:blipFill>
        <p:spPr bwMode="auto">
          <a:xfrm rot="666368">
            <a:off x="4425058" y="498004"/>
            <a:ext cx="4453891" cy="28164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admin\Desktop\Dossier PHOTOS\PHOTOS 2017\Avril - Juin 2017\05\une journée d’étude sur Le rôle de la bourse dans le financement de l’économie nationale 07 mai 2017\IMG_0833.JPG"/>
          <p:cNvPicPr>
            <a:picLocks noChangeAspect="1" noChangeArrowheads="1"/>
          </p:cNvPicPr>
          <p:nvPr/>
        </p:nvPicPr>
        <p:blipFill>
          <a:blip r:embed="rId5" cstate="print"/>
          <a:srcRect/>
          <a:stretch>
            <a:fillRect/>
          </a:stretch>
        </p:blipFill>
        <p:spPr bwMode="auto">
          <a:xfrm>
            <a:off x="179512" y="3140968"/>
            <a:ext cx="4525715" cy="28736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36512" y="0"/>
            <a:ext cx="9180512"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0356.JPG"/>
          <p:cNvPicPr>
            <a:picLocks noChangeAspect="1"/>
          </p:cNvPicPr>
          <p:nvPr/>
        </p:nvPicPr>
        <p:blipFill>
          <a:blip r:embed="rId4" cstate="print"/>
          <a:stretch>
            <a:fillRect/>
          </a:stretch>
        </p:blipFill>
        <p:spPr>
          <a:xfrm>
            <a:off x="4608512" y="1389112"/>
            <a:ext cx="4139952" cy="27599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 10" descr="IMG_0374.JPG"/>
          <p:cNvPicPr>
            <a:picLocks noChangeAspect="1"/>
          </p:cNvPicPr>
          <p:nvPr/>
        </p:nvPicPr>
        <p:blipFill>
          <a:blip r:embed="rId5" cstate="print"/>
          <a:stretch>
            <a:fillRect/>
          </a:stretch>
        </p:blipFill>
        <p:spPr>
          <a:xfrm>
            <a:off x="251520" y="3117304"/>
            <a:ext cx="4788024" cy="3192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rot="170662">
            <a:off x="1507342" y="-177182"/>
            <a:ext cx="7772400" cy="1470025"/>
          </a:xfrm>
        </p:spPr>
        <p:txBody>
          <a:bodyPr>
            <a:noAutofit/>
          </a:bodyPr>
          <a:lstStyle/>
          <a:p>
            <a: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Célébration du 37éme anniversaire du printemps</a:t>
            </a:r>
            <a:b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br>
            <a:r>
              <a:rPr lang="fr-FR" sz="28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amazigh 20 avril 1980</a:t>
            </a:r>
            <a:endParaRPr lang="fr-FR" sz="2800" dirty="0"/>
          </a:p>
        </p:txBody>
      </p:sp>
      <p:sp>
        <p:nvSpPr>
          <p:cNvPr id="7" name="Sous-titre 6"/>
          <p:cNvSpPr>
            <a:spLocks noGrp="1"/>
          </p:cNvSpPr>
          <p:nvPr>
            <p:ph type="subTitle" idx="1"/>
          </p:nvPr>
        </p:nvSpPr>
        <p:spPr>
          <a:xfrm>
            <a:off x="651520" y="1293912"/>
            <a:ext cx="3128392" cy="1847056"/>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fr-FR" sz="1600" dirty="0" smtClean="0">
                <a:solidFill>
                  <a:schemeClr val="accent5">
                    <a:lumMod val="75000"/>
                  </a:schemeClr>
                </a:solidFill>
              </a:rPr>
              <a:t>La Faculté des lettres et des langues a organisé, le 19 avril 2017, une journée culturelle, dédiée a la célébration de la 37ème anniversaire du printemps Amazigh, sous le slogan « Tamazight de la Militance à la Compétence », au niveau du campus d’</a:t>
            </a:r>
            <a:r>
              <a:rPr lang="fr-FR" sz="1600" dirty="0" err="1" smtClean="0">
                <a:solidFill>
                  <a:schemeClr val="accent5">
                    <a:lumMod val="75000"/>
                  </a:schemeClr>
                </a:solidFill>
              </a:rPr>
              <a:t>Aboudaou</a:t>
            </a:r>
            <a:r>
              <a:rPr lang="fr-FR" sz="1600" dirty="0" smtClean="0">
                <a:solidFill>
                  <a:schemeClr val="accent5">
                    <a:lumMod val="75000"/>
                  </a:schemeClr>
                </a:solidFill>
              </a:rPr>
              <a:t>. </a:t>
            </a:r>
            <a:endParaRPr lang="fr-FR" sz="1600" dirty="0">
              <a:solidFill>
                <a:schemeClr val="accent5">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6" name="Titre 5"/>
          <p:cNvSpPr>
            <a:spLocks noGrp="1"/>
          </p:cNvSpPr>
          <p:nvPr>
            <p:ph type="ctrTitle"/>
          </p:nvPr>
        </p:nvSpPr>
        <p:spPr>
          <a:xfrm rot="21265217">
            <a:off x="707439" y="1825846"/>
            <a:ext cx="7772400" cy="2960502"/>
          </a:xfrm>
        </p:spPr>
        <p:txBody>
          <a:bodyPr/>
          <a:lstStyle/>
          <a:p>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Coopération et relations internationales</a:t>
            </a:r>
            <a:endParaRPr lang="fr-FR"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16266193_373252859702623_5533090260348744201_n.jpg"/>
          <p:cNvPicPr>
            <a:picLocks noChangeAspect="1"/>
          </p:cNvPicPr>
          <p:nvPr/>
        </p:nvPicPr>
        <p:blipFill>
          <a:blip r:embed="rId4" cstate="print"/>
          <a:stretch>
            <a:fillRect/>
          </a:stretch>
        </p:blipFill>
        <p:spPr>
          <a:xfrm>
            <a:off x="611560" y="1988840"/>
            <a:ext cx="6236184" cy="35078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rot="175940">
            <a:off x="2949270" y="141728"/>
            <a:ext cx="6334472" cy="1470025"/>
          </a:xfrm>
        </p:spPr>
        <p:txBody>
          <a:bodyPr>
            <a:noAutofit/>
          </a:bodyPr>
          <a:lstStyle/>
          <a:p>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Recteur de l’UAMB signe une convention de partenariat avec</a:t>
            </a:r>
            <a:b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l’Université de Lyon 3</a:t>
            </a:r>
            <a:endParaRPr lang="fr-F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5652120" y="4509120"/>
            <a:ext cx="3294112"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fr-FR" sz="1600" b="1" i="1" dirty="0" smtClean="0"/>
              <a:t> l’Université de Béjaïa, représentée par son Recteur, Pr Boualem SAIDANI, a signé une convention cadre de partenariat avec l’Université de Lyon 3 d’une durée de 5 ans renouvelable. </a:t>
            </a:r>
            <a:endParaRPr lang="fr-FR" sz="1600" b="1"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026" name="Picture 2" descr="RÃ©sultat de recherche d'images pour &quot;canada algeria&quot;"/>
          <p:cNvPicPr>
            <a:picLocks noChangeAspect="1" noChangeArrowheads="1"/>
          </p:cNvPicPr>
          <p:nvPr/>
        </p:nvPicPr>
        <p:blipFill>
          <a:blip r:embed="rId4" cstate="print"/>
          <a:srcRect/>
          <a:stretch>
            <a:fillRect/>
          </a:stretch>
        </p:blipFill>
        <p:spPr bwMode="auto">
          <a:xfrm>
            <a:off x="5868144" y="1293100"/>
            <a:ext cx="2771800" cy="1847868"/>
          </a:xfrm>
          <a:prstGeom prst="rect">
            <a:avLst/>
          </a:prstGeom>
          <a:ln>
            <a:noFill/>
          </a:ln>
          <a:effectLst>
            <a:softEdge rad="112500"/>
          </a:effectLst>
        </p:spPr>
      </p:pic>
      <p:sp>
        <p:nvSpPr>
          <p:cNvPr id="6" name="Titre 5"/>
          <p:cNvSpPr>
            <a:spLocks noGrp="1"/>
          </p:cNvSpPr>
          <p:nvPr>
            <p:ph type="ctrTitle"/>
          </p:nvPr>
        </p:nvSpPr>
        <p:spPr>
          <a:xfrm>
            <a:off x="973832" y="1628800"/>
            <a:ext cx="4750296" cy="1470025"/>
          </a:xfrm>
        </p:spPr>
        <p:txBody>
          <a:bodyPr>
            <a:normAutofit/>
          </a:bodyPr>
          <a:lstStyle/>
          <a:p>
            <a:r>
              <a:rPr lang="fr-FR"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Consolider les relations avec</a:t>
            </a:r>
            <a:br>
              <a:rPr lang="fr-FR"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fr-FR"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l’Université de Ryson - Canada</a:t>
            </a:r>
            <a:endParaRPr lang="fr-FR"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9" name="Image 8" descr="IMG_0193.JPG"/>
          <p:cNvPicPr>
            <a:picLocks noChangeAspect="1"/>
          </p:cNvPicPr>
          <p:nvPr/>
        </p:nvPicPr>
        <p:blipFill>
          <a:blip r:embed="rId5" cstate="print"/>
          <a:stretch>
            <a:fillRect/>
          </a:stretch>
        </p:blipFill>
        <p:spPr>
          <a:xfrm rot="395802">
            <a:off x="5837226" y="3284984"/>
            <a:ext cx="2843808" cy="2132856"/>
          </a:xfrm>
          <a:prstGeom prst="rect">
            <a:avLst/>
          </a:prstGeom>
          <a:ln>
            <a:noFill/>
          </a:ln>
          <a:effectLst>
            <a:softEdge rad="112500"/>
          </a:effectLst>
        </p:spPr>
      </p:pic>
      <p:sp>
        <p:nvSpPr>
          <p:cNvPr id="7" name="Sous-titre 6"/>
          <p:cNvSpPr>
            <a:spLocks noGrp="1"/>
          </p:cNvSpPr>
          <p:nvPr>
            <p:ph type="subTitle" idx="1"/>
          </p:nvPr>
        </p:nvSpPr>
        <p:spPr>
          <a:xfrm>
            <a:off x="323528" y="3861048"/>
            <a:ext cx="5400600" cy="1752600"/>
          </a:xfrm>
        </p:spPr>
        <p:txBody>
          <a:bodyPr>
            <a:normAutofit fontScale="85000" lnSpcReduction="10000"/>
          </a:bodyPr>
          <a:lstStyle/>
          <a:p>
            <a:r>
              <a:rPr lang="fr-FR" sz="2800" b="1" i="1" dirty="0" smtClean="0">
                <a:solidFill>
                  <a:schemeClr val="accent5">
                    <a:lumMod val="75000"/>
                  </a:schemeClr>
                </a:solidFill>
              </a:rPr>
              <a:t>Le Céreq à l’Université de Béjaïa</a:t>
            </a:r>
          </a:p>
          <a:p>
            <a:r>
              <a:rPr lang="fr-FR" sz="1800" i="1" dirty="0" smtClean="0">
                <a:solidFill>
                  <a:schemeClr val="accent5">
                    <a:lumMod val="75000"/>
                  </a:schemeClr>
                </a:solidFill>
              </a:rPr>
              <a:t>Dans le cadre des activités du projet Européen Erasmus + SATELIT, dont lequel notre université est partenaire,</a:t>
            </a:r>
          </a:p>
          <a:p>
            <a:r>
              <a:rPr lang="fr-FR" sz="1800" i="1" dirty="0" smtClean="0">
                <a:solidFill>
                  <a:schemeClr val="accent5">
                    <a:lumMod val="75000"/>
                  </a:schemeClr>
                </a:solidFill>
              </a:rPr>
              <a:t>l’université de Béjaïa a accueilli les 18 et 19 septembre 2017, deux experts du Céreq (centre d’étude et de recherche sur les</a:t>
            </a:r>
          </a:p>
          <a:p>
            <a:r>
              <a:rPr lang="fr-FR" sz="1800" i="1" dirty="0" smtClean="0">
                <a:solidFill>
                  <a:schemeClr val="accent5">
                    <a:lumMod val="75000"/>
                  </a:schemeClr>
                </a:solidFill>
              </a:rPr>
              <a:t>qualifications) – institution également partenaire dans le projet. </a:t>
            </a:r>
            <a:endParaRPr lang="fr-FR" sz="1800" i="1" dirty="0">
              <a:solidFill>
                <a:schemeClr val="accent5">
                  <a:lumMod val="7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75674">
            <a:off x="2521496" y="-147239"/>
            <a:ext cx="6622504" cy="1470025"/>
          </a:xfrm>
        </p:spPr>
        <p:txBody>
          <a:bodyPr>
            <a:normAutofit/>
          </a:bodyPr>
          <a:lstStyle/>
          <a:p>
            <a: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Signature de 14 nouvelles Conventions</a:t>
            </a:r>
            <a:b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 Partenariat National </a:t>
            </a:r>
            <a:endParaRPr lang="fr-F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Rogner et arrondir un rectangle à un seul coin 8"/>
          <p:cNvSpPr/>
          <p:nvPr/>
        </p:nvSpPr>
        <p:spPr>
          <a:xfrm>
            <a:off x="395536" y="1556792"/>
            <a:ext cx="6120680" cy="504056"/>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1" name="Rectangle 10"/>
          <p:cNvSpPr/>
          <p:nvPr/>
        </p:nvSpPr>
        <p:spPr>
          <a:xfrm>
            <a:off x="460888" y="1599183"/>
            <a:ext cx="4180312" cy="400110"/>
          </a:xfrm>
          <a:prstGeom prst="rect">
            <a:avLst/>
          </a:prstGeom>
        </p:spPr>
        <p:txBody>
          <a:bodyPr wrap="none">
            <a:spAutoFit/>
          </a:bodyPr>
          <a:lstStyle/>
          <a:p>
            <a:r>
              <a:rPr lang="fr-FR" sz="2000" b="1" dirty="0" smtClean="0">
                <a:solidFill>
                  <a:schemeClr val="tx2">
                    <a:lumMod val="75000"/>
                  </a:schemeClr>
                </a:solidFill>
              </a:rPr>
              <a:t>Université du 08 Mai 1945 de Guelma</a:t>
            </a:r>
            <a:endParaRPr lang="fr-FR" sz="2000" b="1" dirty="0">
              <a:solidFill>
                <a:schemeClr val="tx2">
                  <a:lumMod val="75000"/>
                </a:schemeClr>
              </a:solidFill>
            </a:endParaRPr>
          </a:p>
        </p:txBody>
      </p:sp>
      <p:sp>
        <p:nvSpPr>
          <p:cNvPr id="18" name="Rogner et arrondir un rectangle à un seul coin 17"/>
          <p:cNvSpPr/>
          <p:nvPr/>
        </p:nvSpPr>
        <p:spPr>
          <a:xfrm>
            <a:off x="2699792" y="2132856"/>
            <a:ext cx="6120680" cy="504056"/>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9" name="Rogner et arrondir un rectangle à un seul coin 18"/>
          <p:cNvSpPr/>
          <p:nvPr/>
        </p:nvSpPr>
        <p:spPr>
          <a:xfrm>
            <a:off x="547936" y="3861048"/>
            <a:ext cx="6120680" cy="504056"/>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0" name="Rogner et arrondir un rectangle à un seul coin 19"/>
          <p:cNvSpPr/>
          <p:nvPr/>
        </p:nvSpPr>
        <p:spPr>
          <a:xfrm>
            <a:off x="2699792" y="4437112"/>
            <a:ext cx="6120680" cy="504056"/>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1" name="Rogner et arrondir un rectangle à un seul coin 20"/>
          <p:cNvSpPr/>
          <p:nvPr/>
        </p:nvSpPr>
        <p:spPr>
          <a:xfrm>
            <a:off x="467544" y="2708920"/>
            <a:ext cx="6120680" cy="504056"/>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2" name="Rogner et arrondir un rectangle à un seul coin 21"/>
          <p:cNvSpPr/>
          <p:nvPr/>
        </p:nvSpPr>
        <p:spPr>
          <a:xfrm>
            <a:off x="2699792" y="3284984"/>
            <a:ext cx="6120680" cy="504056"/>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3" name="Rogner et arrondir un rectangle à un seul coin 22"/>
          <p:cNvSpPr/>
          <p:nvPr/>
        </p:nvSpPr>
        <p:spPr>
          <a:xfrm>
            <a:off x="539552" y="5013176"/>
            <a:ext cx="6120680" cy="504056"/>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4" name="Rectangle 23"/>
          <p:cNvSpPr/>
          <p:nvPr/>
        </p:nvSpPr>
        <p:spPr>
          <a:xfrm>
            <a:off x="2771800" y="2204864"/>
            <a:ext cx="5976664" cy="415498"/>
          </a:xfrm>
          <a:prstGeom prst="rect">
            <a:avLst/>
          </a:prstGeom>
        </p:spPr>
        <p:txBody>
          <a:bodyPr wrap="square">
            <a:spAutoFit/>
          </a:bodyPr>
          <a:lstStyle/>
          <a:p>
            <a:r>
              <a:rPr lang="fr-FR" sz="2100" b="1" dirty="0" smtClean="0">
                <a:solidFill>
                  <a:schemeClr val="accent5">
                    <a:lumMod val="50000"/>
                  </a:schemeClr>
                </a:solidFill>
              </a:rPr>
              <a:t>Université Mohamed-Chérif Messaadia –Souk Ahras </a:t>
            </a:r>
            <a:endParaRPr lang="fr-FR" sz="2100" b="1" dirty="0">
              <a:solidFill>
                <a:schemeClr val="accent5">
                  <a:lumMod val="50000"/>
                </a:schemeClr>
              </a:solidFill>
            </a:endParaRPr>
          </a:p>
        </p:txBody>
      </p:sp>
      <p:sp>
        <p:nvSpPr>
          <p:cNvPr id="25" name="Rectangle 24"/>
          <p:cNvSpPr/>
          <p:nvPr/>
        </p:nvSpPr>
        <p:spPr>
          <a:xfrm>
            <a:off x="467544" y="2725470"/>
            <a:ext cx="5024902" cy="415498"/>
          </a:xfrm>
          <a:prstGeom prst="rect">
            <a:avLst/>
          </a:prstGeom>
        </p:spPr>
        <p:txBody>
          <a:bodyPr wrap="none">
            <a:spAutoFit/>
          </a:bodyPr>
          <a:lstStyle/>
          <a:p>
            <a:r>
              <a:rPr lang="fr-FR" sz="2100" b="1" dirty="0" smtClean="0">
                <a:solidFill>
                  <a:schemeClr val="accent6">
                    <a:lumMod val="75000"/>
                  </a:schemeClr>
                </a:solidFill>
              </a:rPr>
              <a:t>Université Mouloud Mammerie-Tizi-Ouzou </a:t>
            </a:r>
            <a:endParaRPr lang="fr-FR" sz="2100" b="1" dirty="0">
              <a:solidFill>
                <a:schemeClr val="accent6">
                  <a:lumMod val="75000"/>
                </a:schemeClr>
              </a:solidFill>
            </a:endParaRPr>
          </a:p>
        </p:txBody>
      </p:sp>
      <p:sp>
        <p:nvSpPr>
          <p:cNvPr id="26" name="Rectangle 25"/>
          <p:cNvSpPr/>
          <p:nvPr/>
        </p:nvSpPr>
        <p:spPr>
          <a:xfrm>
            <a:off x="2771800" y="3356992"/>
            <a:ext cx="4572000" cy="415498"/>
          </a:xfrm>
          <a:prstGeom prst="rect">
            <a:avLst/>
          </a:prstGeom>
        </p:spPr>
        <p:txBody>
          <a:bodyPr>
            <a:spAutoFit/>
          </a:bodyPr>
          <a:lstStyle/>
          <a:p>
            <a:r>
              <a:rPr lang="fr-FR" sz="2100" b="1" dirty="0" smtClean="0">
                <a:solidFill>
                  <a:schemeClr val="tx2">
                    <a:lumMod val="75000"/>
                  </a:schemeClr>
                </a:solidFill>
              </a:rPr>
              <a:t>Université de Sétif 02</a:t>
            </a:r>
            <a:endParaRPr lang="fr-FR" sz="2100" b="1" dirty="0">
              <a:solidFill>
                <a:schemeClr val="tx2">
                  <a:lumMod val="75000"/>
                </a:schemeClr>
              </a:solidFill>
            </a:endParaRPr>
          </a:p>
        </p:txBody>
      </p:sp>
      <p:sp>
        <p:nvSpPr>
          <p:cNvPr id="27" name="Rectangle 26"/>
          <p:cNvSpPr/>
          <p:nvPr/>
        </p:nvSpPr>
        <p:spPr>
          <a:xfrm>
            <a:off x="539552" y="3933056"/>
            <a:ext cx="6534472" cy="415498"/>
          </a:xfrm>
          <a:prstGeom prst="rect">
            <a:avLst/>
          </a:prstGeom>
        </p:spPr>
        <p:txBody>
          <a:bodyPr wrap="square">
            <a:spAutoFit/>
          </a:bodyPr>
          <a:lstStyle/>
          <a:p>
            <a:r>
              <a:rPr lang="fr-FR" sz="2000" b="1" dirty="0" smtClean="0">
                <a:solidFill>
                  <a:schemeClr val="accent5">
                    <a:lumMod val="50000"/>
                  </a:schemeClr>
                </a:solidFill>
              </a:rPr>
              <a:t>La Direction des Services Agricoles de la Wilaya de Béjaïa</a:t>
            </a:r>
            <a:endParaRPr lang="fr-FR" sz="2000" b="1" dirty="0">
              <a:solidFill>
                <a:schemeClr val="accent5">
                  <a:lumMod val="50000"/>
                </a:schemeClr>
              </a:solidFill>
            </a:endParaRPr>
          </a:p>
        </p:txBody>
      </p:sp>
      <p:sp>
        <p:nvSpPr>
          <p:cNvPr id="28" name="Rectangle 27"/>
          <p:cNvSpPr/>
          <p:nvPr/>
        </p:nvSpPr>
        <p:spPr>
          <a:xfrm>
            <a:off x="2810712" y="4453662"/>
            <a:ext cx="3561488" cy="415498"/>
          </a:xfrm>
          <a:prstGeom prst="rect">
            <a:avLst/>
          </a:prstGeom>
        </p:spPr>
        <p:txBody>
          <a:bodyPr wrap="none">
            <a:spAutoFit/>
          </a:bodyPr>
          <a:lstStyle/>
          <a:p>
            <a:r>
              <a:rPr lang="fr-FR" sz="2100" b="1" dirty="0" smtClean="0">
                <a:solidFill>
                  <a:schemeClr val="accent6">
                    <a:lumMod val="75000"/>
                  </a:schemeClr>
                </a:solidFill>
              </a:rPr>
              <a:t>Le Complexe Béjaïa Emballage</a:t>
            </a:r>
            <a:endParaRPr lang="fr-FR" sz="2100" b="1" dirty="0">
              <a:solidFill>
                <a:schemeClr val="accent6">
                  <a:lumMod val="75000"/>
                </a:schemeClr>
              </a:solidFill>
            </a:endParaRPr>
          </a:p>
        </p:txBody>
      </p:sp>
      <p:sp>
        <p:nvSpPr>
          <p:cNvPr id="29" name="Rectangle 28"/>
          <p:cNvSpPr/>
          <p:nvPr/>
        </p:nvSpPr>
        <p:spPr>
          <a:xfrm>
            <a:off x="539552" y="5029726"/>
            <a:ext cx="2097434" cy="415498"/>
          </a:xfrm>
          <a:prstGeom prst="rect">
            <a:avLst/>
          </a:prstGeom>
        </p:spPr>
        <p:txBody>
          <a:bodyPr wrap="none">
            <a:spAutoFit/>
          </a:bodyPr>
          <a:lstStyle/>
          <a:p>
            <a:r>
              <a:rPr lang="fr-FR" sz="2100" b="1" dirty="0" smtClean="0">
                <a:solidFill>
                  <a:schemeClr val="tx2">
                    <a:lumMod val="75000"/>
                  </a:schemeClr>
                </a:solidFill>
              </a:rPr>
              <a:t>La Bourse d’Alger</a:t>
            </a:r>
            <a:endParaRPr lang="fr-FR" sz="2100" b="1" dirty="0">
              <a:solidFill>
                <a:schemeClr val="tx2">
                  <a:lumMod val="7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11" name="Rogner et arrondir un rectangle à un seul coin 10"/>
          <p:cNvSpPr/>
          <p:nvPr/>
        </p:nvSpPr>
        <p:spPr>
          <a:xfrm>
            <a:off x="1979712" y="2132856"/>
            <a:ext cx="6840760" cy="648072"/>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2" name="Rogner et arrondir un rectangle à un seul coin 11"/>
          <p:cNvSpPr/>
          <p:nvPr/>
        </p:nvSpPr>
        <p:spPr>
          <a:xfrm>
            <a:off x="467544" y="4005064"/>
            <a:ext cx="6120680" cy="504056"/>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3" name="Rogner et arrondir un rectangle à un seul coin 12"/>
          <p:cNvSpPr/>
          <p:nvPr/>
        </p:nvSpPr>
        <p:spPr>
          <a:xfrm>
            <a:off x="467544" y="1556792"/>
            <a:ext cx="6120680" cy="504056"/>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4" name="Rogner et arrondir un rectangle à un seul coin 13"/>
          <p:cNvSpPr/>
          <p:nvPr/>
        </p:nvSpPr>
        <p:spPr>
          <a:xfrm>
            <a:off x="467544" y="2852936"/>
            <a:ext cx="7272808" cy="504056"/>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5" name="Rogner et arrondir un rectangle à un seul coin 14"/>
          <p:cNvSpPr/>
          <p:nvPr/>
        </p:nvSpPr>
        <p:spPr>
          <a:xfrm>
            <a:off x="1979712" y="3429000"/>
            <a:ext cx="6840760" cy="504056"/>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6" name="Rogner et arrondir un rectangle à un seul coin 15"/>
          <p:cNvSpPr/>
          <p:nvPr/>
        </p:nvSpPr>
        <p:spPr>
          <a:xfrm>
            <a:off x="2339752" y="4581128"/>
            <a:ext cx="6480720" cy="504056"/>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7" name="Rogner et arrondir un rectangle à un seul coin 16"/>
          <p:cNvSpPr/>
          <p:nvPr/>
        </p:nvSpPr>
        <p:spPr>
          <a:xfrm>
            <a:off x="467544" y="5157192"/>
            <a:ext cx="6120680" cy="504056"/>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8" name="Rectangle 17"/>
          <p:cNvSpPr/>
          <p:nvPr/>
        </p:nvSpPr>
        <p:spPr>
          <a:xfrm>
            <a:off x="1547664" y="1628800"/>
            <a:ext cx="4968552" cy="415498"/>
          </a:xfrm>
          <a:prstGeom prst="rect">
            <a:avLst/>
          </a:prstGeom>
        </p:spPr>
        <p:txBody>
          <a:bodyPr wrap="square">
            <a:spAutoFit/>
          </a:bodyPr>
          <a:lstStyle/>
          <a:p>
            <a:pPr algn="r" rtl="1"/>
            <a:r>
              <a:rPr lang="ar-DZ" sz="2100" b="1" dirty="0" smtClean="0">
                <a:solidFill>
                  <a:schemeClr val="accent5">
                    <a:lumMod val="50000"/>
                  </a:schemeClr>
                </a:solidFill>
              </a:rPr>
              <a:t>اتفاقية تعاون مع المنظمة الجهوية لمحامي ناحية بجاية</a:t>
            </a:r>
            <a:endParaRPr lang="fr-FR" sz="2100" dirty="0">
              <a:solidFill>
                <a:schemeClr val="accent5">
                  <a:lumMod val="50000"/>
                </a:schemeClr>
              </a:solidFill>
            </a:endParaRPr>
          </a:p>
        </p:txBody>
      </p:sp>
      <p:sp>
        <p:nvSpPr>
          <p:cNvPr id="19" name="Rectangle 18"/>
          <p:cNvSpPr/>
          <p:nvPr/>
        </p:nvSpPr>
        <p:spPr>
          <a:xfrm>
            <a:off x="2069976" y="2060848"/>
            <a:ext cx="6606480" cy="707886"/>
          </a:xfrm>
          <a:prstGeom prst="rect">
            <a:avLst/>
          </a:prstGeom>
        </p:spPr>
        <p:txBody>
          <a:bodyPr wrap="square">
            <a:spAutoFit/>
          </a:bodyPr>
          <a:lstStyle/>
          <a:p>
            <a:r>
              <a:rPr lang="fr-FR" sz="2000" b="1" dirty="0" smtClean="0">
                <a:solidFill>
                  <a:schemeClr val="accent6">
                    <a:lumMod val="75000"/>
                  </a:schemeClr>
                </a:solidFill>
              </a:rPr>
              <a:t>l’Algérienne de Production des Matériaux de Construction de Béjaïa- APMC (ex SOMACOB)</a:t>
            </a:r>
            <a:endParaRPr lang="fr-FR" sz="2000" b="1" dirty="0">
              <a:solidFill>
                <a:schemeClr val="accent6">
                  <a:lumMod val="75000"/>
                </a:schemeClr>
              </a:solidFill>
            </a:endParaRPr>
          </a:p>
        </p:txBody>
      </p:sp>
      <p:sp>
        <p:nvSpPr>
          <p:cNvPr id="20" name="Rectangle 19"/>
          <p:cNvSpPr/>
          <p:nvPr/>
        </p:nvSpPr>
        <p:spPr>
          <a:xfrm>
            <a:off x="2123728" y="3491716"/>
            <a:ext cx="6480720" cy="369332"/>
          </a:xfrm>
          <a:prstGeom prst="rect">
            <a:avLst/>
          </a:prstGeom>
        </p:spPr>
        <p:txBody>
          <a:bodyPr wrap="square">
            <a:spAutoFit/>
          </a:bodyPr>
          <a:lstStyle/>
          <a:p>
            <a:r>
              <a:rPr lang="fr-FR" b="1" dirty="0" smtClean="0">
                <a:solidFill>
                  <a:schemeClr val="accent5">
                    <a:lumMod val="50000"/>
                  </a:schemeClr>
                </a:solidFill>
              </a:rPr>
              <a:t>Algérienne de Production des Matériaux de Construction de Béjaïa</a:t>
            </a:r>
            <a:endParaRPr lang="fr-FR" b="1" dirty="0">
              <a:solidFill>
                <a:schemeClr val="accent5">
                  <a:lumMod val="50000"/>
                </a:schemeClr>
              </a:solidFill>
            </a:endParaRPr>
          </a:p>
        </p:txBody>
      </p:sp>
      <p:sp>
        <p:nvSpPr>
          <p:cNvPr id="21" name="Rectangle 20"/>
          <p:cNvSpPr/>
          <p:nvPr/>
        </p:nvSpPr>
        <p:spPr>
          <a:xfrm>
            <a:off x="576064" y="2924944"/>
            <a:ext cx="7092280" cy="338554"/>
          </a:xfrm>
          <a:prstGeom prst="rect">
            <a:avLst/>
          </a:prstGeom>
        </p:spPr>
        <p:txBody>
          <a:bodyPr wrap="square">
            <a:spAutoFit/>
          </a:bodyPr>
          <a:lstStyle/>
          <a:p>
            <a:pPr algn="r" rtl="1"/>
            <a:r>
              <a:rPr lang="ar-DZ" sz="1600" b="1" dirty="0" smtClean="0">
                <a:solidFill>
                  <a:schemeClr val="tx2">
                    <a:lumMod val="75000"/>
                  </a:schemeClr>
                </a:solidFill>
              </a:rPr>
              <a:t>الإمضاء على اتفاقية اطار تعاون بين جامعة بجاية و الغرفة الجهوية للمحضرين القضائيين لناحية الشرق</a:t>
            </a:r>
            <a:endParaRPr lang="fr-FR" sz="1600" dirty="0">
              <a:solidFill>
                <a:schemeClr val="tx2">
                  <a:lumMod val="75000"/>
                </a:schemeClr>
              </a:solidFill>
            </a:endParaRPr>
          </a:p>
        </p:txBody>
      </p:sp>
      <p:sp>
        <p:nvSpPr>
          <p:cNvPr id="22" name="Rectangle 21"/>
          <p:cNvSpPr/>
          <p:nvPr/>
        </p:nvSpPr>
        <p:spPr>
          <a:xfrm>
            <a:off x="539552" y="4021614"/>
            <a:ext cx="5670376" cy="415498"/>
          </a:xfrm>
          <a:prstGeom prst="rect">
            <a:avLst/>
          </a:prstGeom>
        </p:spPr>
        <p:txBody>
          <a:bodyPr wrap="square">
            <a:spAutoFit/>
          </a:bodyPr>
          <a:lstStyle/>
          <a:p>
            <a:r>
              <a:rPr lang="fr-FR" sz="2100" b="1" dirty="0" smtClean="0">
                <a:solidFill>
                  <a:schemeClr val="accent6">
                    <a:lumMod val="75000"/>
                  </a:schemeClr>
                </a:solidFill>
              </a:rPr>
              <a:t>L’Agence de Wilaya de l’Emploi de Béjaïa (AWEM)</a:t>
            </a:r>
            <a:endParaRPr lang="fr-FR" sz="2100" b="1" dirty="0">
              <a:solidFill>
                <a:schemeClr val="accent6">
                  <a:lumMod val="75000"/>
                </a:schemeClr>
              </a:solidFill>
            </a:endParaRPr>
          </a:p>
        </p:txBody>
      </p:sp>
      <p:sp>
        <p:nvSpPr>
          <p:cNvPr id="23" name="Rectangle 22"/>
          <p:cNvSpPr/>
          <p:nvPr/>
        </p:nvSpPr>
        <p:spPr>
          <a:xfrm>
            <a:off x="2339752" y="4653136"/>
            <a:ext cx="6588224" cy="400110"/>
          </a:xfrm>
          <a:prstGeom prst="rect">
            <a:avLst/>
          </a:prstGeom>
        </p:spPr>
        <p:txBody>
          <a:bodyPr wrap="square">
            <a:spAutoFit/>
          </a:bodyPr>
          <a:lstStyle/>
          <a:p>
            <a:r>
              <a:rPr lang="fr-FR" sz="2000" b="1" dirty="0" smtClean="0">
                <a:solidFill>
                  <a:schemeClr val="tx2">
                    <a:lumMod val="75000"/>
                  </a:schemeClr>
                </a:solidFill>
              </a:rPr>
              <a:t>La Direction de l’Education Nationale de la Wilaya de Béjaïa</a:t>
            </a:r>
            <a:endParaRPr lang="fr-FR" sz="2000" b="1" dirty="0">
              <a:solidFill>
                <a:schemeClr val="tx2">
                  <a:lumMod val="75000"/>
                </a:schemeClr>
              </a:solidFill>
            </a:endParaRPr>
          </a:p>
        </p:txBody>
      </p:sp>
      <p:sp>
        <p:nvSpPr>
          <p:cNvPr id="24" name="Rectangle 23"/>
          <p:cNvSpPr/>
          <p:nvPr/>
        </p:nvSpPr>
        <p:spPr>
          <a:xfrm>
            <a:off x="561040" y="5173742"/>
            <a:ext cx="4659032" cy="415498"/>
          </a:xfrm>
          <a:prstGeom prst="rect">
            <a:avLst/>
          </a:prstGeom>
        </p:spPr>
        <p:txBody>
          <a:bodyPr wrap="none">
            <a:spAutoFit/>
          </a:bodyPr>
          <a:lstStyle/>
          <a:p>
            <a:r>
              <a:rPr lang="fr-FR" sz="2100" b="1" dirty="0" smtClean="0">
                <a:solidFill>
                  <a:schemeClr val="accent5">
                    <a:lumMod val="50000"/>
                  </a:schemeClr>
                </a:solidFill>
              </a:rPr>
              <a:t>La Chambre Régionale des Notaires - Est</a:t>
            </a:r>
            <a:endParaRPr lang="fr-FR" sz="2100" b="1" dirty="0">
              <a:solidFill>
                <a:schemeClr val="accent5">
                  <a:lumMod val="50000"/>
                </a:schemeClr>
              </a:solidFill>
            </a:endParaRPr>
          </a:p>
        </p:txBody>
      </p:sp>
      <p:sp>
        <p:nvSpPr>
          <p:cNvPr id="26" name="Rectangle 25"/>
          <p:cNvSpPr/>
          <p:nvPr/>
        </p:nvSpPr>
        <p:spPr>
          <a:xfrm rot="194058">
            <a:off x="2408362" y="158223"/>
            <a:ext cx="6606480" cy="954107"/>
          </a:xfrm>
          <a:prstGeom prst="rect">
            <a:avLst/>
          </a:prstGeom>
        </p:spPr>
        <p:txBody>
          <a:bodyPr wrap="square">
            <a:spAutoFit/>
          </a:bodyPr>
          <a:lstStyle/>
          <a:p>
            <a:pPr algn="ctr"/>
            <a: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Signature de 14 nouvelles Conventions</a:t>
            </a:r>
            <a:b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fr-F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 Partenariat National </a:t>
            </a:r>
            <a:endParaRPr lang="fr-FR"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Ã©sultat de recherche d'images pour &quot;lâUniversitÃ© de Bretagne Sud&quot;"/>
          <p:cNvPicPr>
            <a:picLocks noChangeAspect="1" noChangeArrowheads="1"/>
          </p:cNvPicPr>
          <p:nvPr/>
        </p:nvPicPr>
        <p:blipFill>
          <a:blip r:embed="rId2" cstate="print"/>
          <a:srcRect/>
          <a:stretch>
            <a:fillRect/>
          </a:stretch>
        </p:blipFill>
        <p:spPr bwMode="auto">
          <a:xfrm>
            <a:off x="3563888" y="1486943"/>
            <a:ext cx="2448272" cy="1726033"/>
          </a:xfrm>
          <a:prstGeom prst="rect">
            <a:avLst/>
          </a:prstGeom>
          <a:ln>
            <a:noFill/>
          </a:ln>
          <a:effectLst>
            <a:softEdge rad="112500"/>
          </a:effectLst>
        </p:spPr>
      </p:pic>
      <p:pic>
        <p:nvPicPr>
          <p:cNvPr id="8" name="Image 7" descr="diapo 01.jpg"/>
          <p:cNvPicPr>
            <a:picLocks noChangeAspect="1"/>
          </p:cNvPicPr>
          <p:nvPr/>
        </p:nvPicPr>
        <p:blipFill>
          <a:blip r:embed="rId3"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4"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68449">
            <a:off x="3533488" y="-121856"/>
            <a:ext cx="5614392" cy="1470025"/>
          </a:xfrm>
        </p:spPr>
        <p:txBody>
          <a:bodyPr>
            <a:normAutofit/>
            <a:scene3d>
              <a:camera prst="orthographicFront"/>
              <a:lightRig rig="soft" dir="t">
                <a:rot lat="0" lon="0" rev="10800000"/>
              </a:lightRig>
            </a:scene3d>
            <a:sp3d>
              <a:bevelT w="27940" h="12700"/>
              <a:contourClr>
                <a:srgbClr val="DDDDDD"/>
              </a:contourClr>
            </a:sp3d>
          </a:bodyPr>
          <a:lstStyle/>
          <a:p>
            <a:r>
              <a:rPr lang="fr-FR" sz="2800" b="1" i="1" spc="150" dirty="0" smtClean="0">
                <a:ln w="11430"/>
                <a:solidFill>
                  <a:srgbClr val="F8F8F8"/>
                </a:solidFill>
                <a:effectLst>
                  <a:outerShdw blurRad="25400" algn="tl" rotWithShape="0">
                    <a:srgbClr val="000000">
                      <a:alpha val="43000"/>
                    </a:srgbClr>
                  </a:outerShdw>
                </a:effectLst>
              </a:rPr>
              <a:t>Renouvellement des conventions de Partenariat </a:t>
            </a:r>
            <a:endParaRPr lang="fr-FR" sz="2800" b="1" i="1" spc="150" dirty="0">
              <a:ln w="11430"/>
              <a:solidFill>
                <a:srgbClr val="F8F8F8"/>
              </a:solidFill>
              <a:effectLst>
                <a:outerShdw blurRad="25400" algn="tl" rotWithShape="0">
                  <a:srgbClr val="000000">
                    <a:alpha val="43000"/>
                  </a:srgbClr>
                </a:outerShdw>
              </a:effectLst>
            </a:endParaRPr>
          </a:p>
        </p:txBody>
      </p:sp>
      <p:pic>
        <p:nvPicPr>
          <p:cNvPr id="4100" name="Picture 4" descr="RÃ©sultat de recherche d'images pour &quot;Le Centre Hospitalo-Universitaire de BÃ©jaÃ¯a (CHU)&quot;"/>
          <p:cNvPicPr>
            <a:picLocks noChangeAspect="1" noChangeArrowheads="1"/>
          </p:cNvPicPr>
          <p:nvPr/>
        </p:nvPicPr>
        <p:blipFill>
          <a:blip r:embed="rId5" cstate="print"/>
          <a:srcRect/>
          <a:stretch>
            <a:fillRect/>
          </a:stretch>
        </p:blipFill>
        <p:spPr bwMode="auto">
          <a:xfrm>
            <a:off x="251520" y="4318198"/>
            <a:ext cx="2388018" cy="1271042"/>
          </a:xfrm>
          <a:prstGeom prst="rect">
            <a:avLst/>
          </a:prstGeom>
          <a:ln>
            <a:noFill/>
          </a:ln>
          <a:effectLst>
            <a:softEdge rad="112500"/>
          </a:effectLst>
        </p:spPr>
      </p:pic>
      <p:sp>
        <p:nvSpPr>
          <p:cNvPr id="9" name="Rectangle 8"/>
          <p:cNvSpPr/>
          <p:nvPr/>
        </p:nvSpPr>
        <p:spPr>
          <a:xfrm>
            <a:off x="2699792" y="4437112"/>
            <a:ext cx="3222104" cy="1015663"/>
          </a:xfrm>
          <a:prstGeom prst="rect">
            <a:avLst/>
          </a:prstGeom>
        </p:spPr>
        <p:txBody>
          <a:bodyPr wrap="square">
            <a:spAutoFit/>
          </a:bodyPr>
          <a:lstStyle/>
          <a:p>
            <a:r>
              <a:rPr lang="fr-FR" sz="2000" b="1" i="1" dirty="0" smtClean="0">
                <a:solidFill>
                  <a:schemeClr val="accent6">
                    <a:lumMod val="75000"/>
                  </a:schemeClr>
                </a:solidFill>
              </a:rPr>
              <a:t> Le Centre Hospitalo-Universitaire de Béjaïa (CHU)</a:t>
            </a:r>
            <a:endParaRPr lang="fr-FR" sz="2000" b="1" i="1" dirty="0">
              <a:solidFill>
                <a:schemeClr val="accent6">
                  <a:lumMod val="75000"/>
                </a:schemeClr>
              </a:solidFill>
            </a:endParaRPr>
          </a:p>
        </p:txBody>
      </p:sp>
      <p:sp>
        <p:nvSpPr>
          <p:cNvPr id="11" name="Rectangle 10"/>
          <p:cNvSpPr/>
          <p:nvPr/>
        </p:nvSpPr>
        <p:spPr>
          <a:xfrm>
            <a:off x="251520" y="1988840"/>
            <a:ext cx="3600400" cy="1015663"/>
          </a:xfrm>
          <a:prstGeom prst="rect">
            <a:avLst/>
          </a:prstGeom>
        </p:spPr>
        <p:txBody>
          <a:bodyPr wrap="square">
            <a:spAutoFit/>
          </a:bodyPr>
          <a:lstStyle/>
          <a:p>
            <a:r>
              <a:rPr lang="fr-FR" sz="2000" b="1" i="1" dirty="0" smtClean="0">
                <a:solidFill>
                  <a:schemeClr val="accent6">
                    <a:lumMod val="75000"/>
                  </a:schemeClr>
                </a:solidFill>
              </a:rPr>
              <a:t>Renouvellement de la convention de partenariat avec l’Université de Bretagne Sud</a:t>
            </a:r>
            <a:endParaRPr lang="fr-FR" sz="2000" b="1" i="1" dirty="0">
              <a:solidFill>
                <a:schemeClr val="accent6">
                  <a:lumMod val="75000"/>
                </a:schemeClr>
              </a:solidFill>
            </a:endParaRPr>
          </a:p>
        </p:txBody>
      </p:sp>
      <p:pic>
        <p:nvPicPr>
          <p:cNvPr id="13314" name="Picture 2" descr="RÃ©sultat de recherche d'images pour &quot;ansej&quot;"/>
          <p:cNvPicPr>
            <a:picLocks noChangeAspect="1" noChangeArrowheads="1"/>
          </p:cNvPicPr>
          <p:nvPr/>
        </p:nvPicPr>
        <p:blipFill>
          <a:blip r:embed="rId6" cstate="print"/>
          <a:srcRect/>
          <a:stretch>
            <a:fillRect/>
          </a:stretch>
        </p:blipFill>
        <p:spPr bwMode="auto">
          <a:xfrm>
            <a:off x="6588225" y="2880525"/>
            <a:ext cx="2376264" cy="1433953"/>
          </a:xfrm>
          <a:prstGeom prst="rect">
            <a:avLst/>
          </a:prstGeom>
          <a:ln>
            <a:noFill/>
          </a:ln>
          <a:effectLst>
            <a:softEdge rad="112500"/>
          </a:effectLst>
        </p:spPr>
      </p:pic>
      <p:sp>
        <p:nvSpPr>
          <p:cNvPr id="12" name="Rectangle 11"/>
          <p:cNvSpPr/>
          <p:nvPr/>
        </p:nvSpPr>
        <p:spPr>
          <a:xfrm>
            <a:off x="4193704" y="3284984"/>
            <a:ext cx="2898576" cy="707886"/>
          </a:xfrm>
          <a:prstGeom prst="rect">
            <a:avLst/>
          </a:prstGeom>
        </p:spPr>
        <p:txBody>
          <a:bodyPr wrap="square">
            <a:spAutoFit/>
          </a:bodyPr>
          <a:lstStyle/>
          <a:p>
            <a:r>
              <a:rPr lang="fr-FR" sz="2000" b="1" i="1" dirty="0" smtClean="0">
                <a:solidFill>
                  <a:schemeClr val="accent6">
                    <a:lumMod val="75000"/>
                  </a:schemeClr>
                </a:solidFill>
              </a:rPr>
              <a:t>Renouvellement de la convention avec l’ANSEJ</a:t>
            </a:r>
            <a:endParaRPr lang="fr-FR" sz="2000" b="1" i="1" dirty="0">
              <a:solidFill>
                <a:schemeClr val="accent6">
                  <a:lumMod val="75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6" name="Titre 5"/>
          <p:cNvSpPr>
            <a:spLocks noGrp="1"/>
          </p:cNvSpPr>
          <p:nvPr>
            <p:ph type="ctrTitle"/>
          </p:nvPr>
        </p:nvSpPr>
        <p:spPr>
          <a:xfrm rot="21265217">
            <a:off x="707439" y="1825846"/>
            <a:ext cx="7772400" cy="2960502"/>
          </a:xfrm>
        </p:spPr>
        <p:txBody>
          <a:bodyPr/>
          <a:lstStyle/>
          <a:p>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Activités Estudiantines</a:t>
            </a:r>
            <a:endParaRPr lang="fr-FR"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www.univ-bejaia.dz_doc_2017_Bulletin-information-N17-newsletter-univ-bejaia.jpg"/>
          <p:cNvPicPr>
            <a:picLocks noChangeAspect="1"/>
          </p:cNvPicPr>
          <p:nvPr/>
        </p:nvPicPr>
        <p:blipFill>
          <a:blip r:embed="rId4" cstate="print"/>
          <a:stretch>
            <a:fillRect/>
          </a:stretch>
        </p:blipFill>
        <p:spPr>
          <a:xfrm rot="282279">
            <a:off x="4179513" y="2837031"/>
            <a:ext cx="4831811" cy="2919015"/>
          </a:xfrm>
          <a:prstGeom prst="rect">
            <a:avLst/>
          </a:prstGeom>
          <a:ln>
            <a:noFill/>
          </a:ln>
          <a:effectLst>
            <a:softEdge rad="112500"/>
          </a:effectLst>
        </p:spPr>
      </p:pic>
      <p:sp>
        <p:nvSpPr>
          <p:cNvPr id="6" name="Titre 5"/>
          <p:cNvSpPr>
            <a:spLocks noGrp="1"/>
          </p:cNvSpPr>
          <p:nvPr>
            <p:ph type="ctrTitle"/>
          </p:nvPr>
        </p:nvSpPr>
        <p:spPr>
          <a:xfrm>
            <a:off x="0" y="1556792"/>
            <a:ext cx="3779912" cy="1470025"/>
          </a:xfrm>
        </p:spPr>
        <p:txBody>
          <a:bodyPr>
            <a:normAutofit/>
          </a:bodyPr>
          <a:lstStyle/>
          <a:p>
            <a:r>
              <a:rPr lang="fr-FR" sz="2800" b="1" dirty="0" smtClean="0">
                <a:solidFill>
                  <a:schemeClr val="accent6">
                    <a:lumMod val="75000"/>
                  </a:schemeClr>
                </a:solidFill>
                <a:effectLst>
                  <a:glow rad="101600">
                    <a:schemeClr val="accent6">
                      <a:satMod val="175000"/>
                      <a:alpha val="40000"/>
                    </a:schemeClr>
                  </a:glow>
                </a:effectLst>
              </a:rPr>
              <a:t>Le club scientifique «G.E.E.R» honore l’Université de Béjaïa</a:t>
            </a:r>
            <a:endParaRPr lang="fr-FR" sz="2800" b="1" dirty="0">
              <a:solidFill>
                <a:schemeClr val="accent6">
                  <a:lumMod val="75000"/>
                </a:schemeClr>
              </a:solidFill>
              <a:effectLst>
                <a:glow rad="101600">
                  <a:schemeClr val="accent6">
                    <a:satMod val="175000"/>
                    <a:alpha val="40000"/>
                  </a:schemeClr>
                </a:glow>
              </a:effectLst>
            </a:endParaRPr>
          </a:p>
        </p:txBody>
      </p:sp>
      <p:sp>
        <p:nvSpPr>
          <p:cNvPr id="7" name="Sous-titre 6"/>
          <p:cNvSpPr>
            <a:spLocks noGrp="1"/>
          </p:cNvSpPr>
          <p:nvPr>
            <p:ph type="subTitle" idx="1"/>
          </p:nvPr>
        </p:nvSpPr>
        <p:spPr>
          <a:xfrm>
            <a:off x="4467944" y="1388368"/>
            <a:ext cx="4640560" cy="1752600"/>
          </a:xfrm>
        </p:spPr>
        <p:txBody>
          <a:bodyPr/>
          <a:lstStyle/>
          <a:p>
            <a:r>
              <a:rPr lang="fr-FR" b="1" i="1" dirty="0" smtClean="0">
                <a:solidFill>
                  <a:schemeClr val="accent5">
                    <a:lumMod val="50000"/>
                  </a:schemeClr>
                </a:solidFill>
                <a:effectLst>
                  <a:glow rad="101600">
                    <a:schemeClr val="accent5">
                      <a:satMod val="175000"/>
                      <a:alpha val="40000"/>
                    </a:schemeClr>
                  </a:glow>
                </a:effectLst>
              </a:rPr>
              <a:t>Le Club Scientifique d’Informatique à l’honneur</a:t>
            </a:r>
            <a:endParaRPr lang="fr-FR" b="1" i="1" dirty="0">
              <a:solidFill>
                <a:schemeClr val="accent5">
                  <a:lumMod val="50000"/>
                </a:schemeClr>
              </a:solidFill>
              <a:effectLst>
                <a:glow rad="101600">
                  <a:schemeClr val="accent5">
                    <a:satMod val="175000"/>
                    <a:alpha val="40000"/>
                  </a:schemeClr>
                </a:glow>
              </a:effectLst>
            </a:endParaRPr>
          </a:p>
        </p:txBody>
      </p:sp>
      <p:sp>
        <p:nvSpPr>
          <p:cNvPr id="11" name="Rectangle 10"/>
          <p:cNvSpPr/>
          <p:nvPr/>
        </p:nvSpPr>
        <p:spPr>
          <a:xfrm rot="195606">
            <a:off x="4664316" y="5777284"/>
            <a:ext cx="4104456" cy="830997"/>
          </a:xfrm>
          <a:prstGeom prst="rect">
            <a:avLst/>
          </a:prstGeom>
        </p:spPr>
        <p:txBody>
          <a:bodyPr wrap="square">
            <a:spAutoFit/>
          </a:bodyPr>
          <a:lstStyle/>
          <a:p>
            <a:r>
              <a:rPr lang="fr-FR" sz="2400" b="1" dirty="0" smtClean="0">
                <a:solidFill>
                  <a:schemeClr val="bg1"/>
                </a:solidFill>
                <a:effectLst>
                  <a:outerShdw blurRad="60007" dist="310007" dir="7680000" sy="30000" kx="1300200" algn="ctr" rotWithShape="0">
                    <a:prstClr val="black">
                      <a:alpha val="32000"/>
                    </a:prstClr>
                  </a:outerShdw>
                </a:effectLst>
              </a:rPr>
              <a:t>«The Open Doors» sur </a:t>
            </a:r>
          </a:p>
          <a:p>
            <a:r>
              <a:rPr lang="fr-FR" sz="2400" b="1" dirty="0" smtClean="0">
                <a:solidFill>
                  <a:schemeClr val="bg1"/>
                </a:solidFill>
                <a:effectLst>
                  <a:outerShdw blurRad="60007" dist="310007" dir="7680000" sy="30000" kx="1300200" algn="ctr" rotWithShape="0">
                    <a:prstClr val="black">
                      <a:alpha val="32000"/>
                    </a:prstClr>
                  </a:outerShdw>
                </a:effectLst>
              </a:rPr>
              <a:t>le monde de l’informatique</a:t>
            </a:r>
            <a:endParaRPr lang="fr-FR" sz="2400" b="1" dirty="0">
              <a:solidFill>
                <a:schemeClr val="bg1"/>
              </a:solidFill>
              <a:effectLst>
                <a:outerShdw blurRad="60007" dist="310007" dir="7680000" sy="30000" kx="1300200" algn="ctr" rotWithShape="0">
                  <a:prstClr val="black">
                    <a:alpha val="32000"/>
                  </a:prstClr>
                </a:outerShdw>
              </a:effectLst>
            </a:endParaRPr>
          </a:p>
        </p:txBody>
      </p:sp>
      <p:sp>
        <p:nvSpPr>
          <p:cNvPr id="12" name="Rectangle 11"/>
          <p:cNvSpPr/>
          <p:nvPr/>
        </p:nvSpPr>
        <p:spPr>
          <a:xfrm rot="21220641">
            <a:off x="409498" y="3093098"/>
            <a:ext cx="3222104" cy="30469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fr-FR" sz="1600" b="1" dirty="0" smtClean="0">
                <a:effectLst>
                  <a:glow rad="139700">
                    <a:schemeClr val="accent1">
                      <a:satMod val="175000"/>
                      <a:alpha val="40000"/>
                    </a:schemeClr>
                  </a:glow>
                </a:effectLst>
              </a:rPr>
              <a:t>le club des Génie Electrique et des Energies Renouvelables «CSGEER» a participé à de nombreuses manifestations scientifiques dans d’autres universités algériennes. Ces activités ont pour objectifs d’échanger les expériences</a:t>
            </a:r>
          </a:p>
          <a:p>
            <a:pPr algn="ctr"/>
            <a:r>
              <a:rPr lang="fr-FR" sz="1600" b="1" dirty="0" smtClean="0">
                <a:effectLst>
                  <a:glow rad="139700">
                    <a:schemeClr val="accent1">
                      <a:satMod val="175000"/>
                      <a:alpha val="40000"/>
                    </a:schemeClr>
                  </a:glow>
                </a:effectLst>
              </a:rPr>
              <a:t>et les connaissances et encourager les étudiants à la créativité et à l’innovation dans divers domaines : scientifique, culturel, littéraire et même sportif</a:t>
            </a:r>
            <a:endParaRPr lang="fr-FR" sz="1600" b="1" dirty="0">
              <a:effectLst>
                <a:glow rad="139700">
                  <a:schemeClr val="accent1">
                    <a:satMod val="175000"/>
                    <a:alpha val="40000"/>
                  </a:schemeClr>
                </a:glo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endParaRPr lang="fr-FR" dirty="0"/>
          </a:p>
        </p:txBody>
      </p:sp>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1" name="Image 10" descr="IMG_0907.JPG"/>
          <p:cNvPicPr>
            <a:picLocks noChangeAspect="1"/>
          </p:cNvPicPr>
          <p:nvPr/>
        </p:nvPicPr>
        <p:blipFill>
          <a:blip r:embed="rId4" cstate="print"/>
          <a:stretch>
            <a:fillRect/>
          </a:stretch>
        </p:blipFill>
        <p:spPr>
          <a:xfrm>
            <a:off x="395536" y="3453342"/>
            <a:ext cx="4283968" cy="28559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descr="IMG_0894.JPG"/>
          <p:cNvPicPr>
            <a:picLocks noChangeAspect="1"/>
          </p:cNvPicPr>
          <p:nvPr/>
        </p:nvPicPr>
        <p:blipFill>
          <a:blip r:embed="rId5" cstate="print"/>
          <a:stretch>
            <a:fillRect/>
          </a:stretch>
        </p:blipFill>
        <p:spPr>
          <a:xfrm>
            <a:off x="4572000" y="2444891"/>
            <a:ext cx="4176464" cy="27843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a:off x="467544" y="1556792"/>
            <a:ext cx="5256584" cy="1470025"/>
          </a:xfrm>
        </p:spPr>
        <p:txBody>
          <a:bodyPr>
            <a:noAutofit/>
          </a:bodyPr>
          <a:lstStyle/>
          <a:p>
            <a:r>
              <a:rPr lang="fr-FR" sz="2800" b="1" dirty="0" smtClean="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rPr>
              <a:t>Le Club Scientifique S.N.V</a:t>
            </a:r>
            <a:br>
              <a:rPr lang="fr-FR" sz="2800" b="1" dirty="0" smtClean="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rPr>
            </a:br>
            <a:r>
              <a:rPr lang="fr-FR" sz="2800" b="1" dirty="0" smtClean="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rPr>
              <a:t>Une Bibliothèque en plein air…</a:t>
            </a:r>
            <a:br>
              <a:rPr lang="fr-FR" sz="2800" b="1" dirty="0" smtClean="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rPr>
            </a:br>
            <a:r>
              <a:rPr lang="fr-FR" sz="2800" b="1" dirty="0" smtClean="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rPr>
              <a:t> un espace de convivialité à créer</a:t>
            </a:r>
            <a:endParaRPr lang="fr-FR" sz="2800" b="1" dirty="0">
              <a:solidFill>
                <a:schemeClr val="tx2">
                  <a:lumMod val="75000"/>
                </a:schemeClr>
              </a:solidFill>
              <a:effectLst>
                <a:glow rad="101600">
                  <a:schemeClr val="accent3">
                    <a:satMod val="175000"/>
                    <a:alpha val="40000"/>
                  </a:schemeClr>
                </a:glow>
                <a:outerShdw blurRad="50800" dist="38100" dir="16200000" rotWithShape="0">
                  <a:prstClr val="black">
                    <a:alpha val="40000"/>
                  </a:prstClr>
                </a:outerShdw>
              </a:effectLst>
            </a:endParaRPr>
          </a:p>
        </p:txBody>
      </p:sp>
      <p:sp>
        <p:nvSpPr>
          <p:cNvPr id="12" name="Rectangle 11"/>
          <p:cNvSpPr/>
          <p:nvPr/>
        </p:nvSpPr>
        <p:spPr>
          <a:xfrm rot="21300756">
            <a:off x="4874022" y="5583908"/>
            <a:ext cx="3210559" cy="461665"/>
          </a:xfrm>
          <a:prstGeom prst="rect">
            <a:avLst/>
          </a:prstGeom>
        </p:spPr>
        <p:txBody>
          <a:bodyPr wrap="none">
            <a:spAutoFit/>
          </a:bodyPr>
          <a:lstStyle/>
          <a:p>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Open Access Library »</a:t>
            </a:r>
            <a:endParaRPr lang="fr-F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Titre 8"/>
          <p:cNvSpPr>
            <a:spLocks noGrp="1"/>
          </p:cNvSpPr>
          <p:nvPr>
            <p:ph type="ctrTitle"/>
          </p:nvPr>
        </p:nvSpPr>
        <p:spPr>
          <a:xfrm rot="189438">
            <a:off x="3548741" y="98872"/>
            <a:ext cx="5583940" cy="189076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D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في رحاب جامعة بجاية</a:t>
            </a:r>
            <a:r>
              <a:rPr lang="fr-F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
            </a:r>
            <a:br>
              <a:rPr lang="fr-F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br>
            <a:r>
              <a:rPr lang="ar-D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إحياء الذكرى المزدوجة ليوم العلم</a:t>
            </a:r>
            <a:r>
              <a:rPr lang="fr-F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 </a:t>
            </a:r>
            <a:br>
              <a:rPr lang="fr-F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br>
            <a:r>
              <a:rPr lang="ar-D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و الربيع </a:t>
            </a:r>
            <a:r>
              <a:rPr lang="ar-DZ"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rPr>
              <a:t>الأمازيغي</a:t>
            </a:r>
            <a:endParaRPr lang="fr-F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soft Sans Serif" pitchFamily="34" charset="0"/>
              <a:cs typeface="Microsoft Sans Serif" pitchFamily="34" charset="0"/>
            </a:endParaRPr>
          </a:p>
        </p:txBody>
      </p:sp>
      <p:sp>
        <p:nvSpPr>
          <p:cNvPr id="11" name="Sous-titre 10"/>
          <p:cNvSpPr>
            <a:spLocks noGrp="1"/>
          </p:cNvSpPr>
          <p:nvPr>
            <p:ph type="subTitle" idx="1"/>
          </p:nvPr>
        </p:nvSpPr>
        <p:spPr>
          <a:xfrm>
            <a:off x="1907704" y="2132856"/>
            <a:ext cx="7128792" cy="2160240"/>
          </a:xfrm>
        </p:spPr>
        <p:txBody>
          <a:bodyPr>
            <a:normAutofit/>
          </a:bodyPr>
          <a:lstStyle/>
          <a:p>
            <a:pPr algn="r"/>
            <a:r>
              <a:rPr lang="ar-DZ" sz="2400" dirty="0" smtClean="0">
                <a:solidFill>
                  <a:schemeClr val="tx1">
                    <a:lumMod val="85000"/>
                    <a:lumOff val="15000"/>
                  </a:schemeClr>
                </a:solidFill>
                <a:latin typeface="Andalus" pitchFamily="18" charset="-78"/>
                <a:cs typeface="Andalus" pitchFamily="18" charset="-78"/>
              </a:rPr>
              <a:t>تحت تنظيم وإشراف مديرية التربية لولاية بجاية، وبالتعاون مع مكتب المنبر الوطني لصوت الشباب لولاية بجاية، احتضنت جامعة الشهيد عبد الرحمان ميرة الذكرى السابعة والسبعون ليوم </a:t>
            </a:r>
            <a:r>
              <a:rPr lang="ar-DZ" sz="2400" dirty="0" err="1" smtClean="0">
                <a:solidFill>
                  <a:schemeClr val="tx1">
                    <a:lumMod val="85000"/>
                    <a:lumOff val="15000"/>
                  </a:schemeClr>
                </a:solidFill>
                <a:latin typeface="Andalus" pitchFamily="18" charset="-78"/>
                <a:cs typeface="Andalus" pitchFamily="18" charset="-78"/>
              </a:rPr>
              <a:t>العلم </a:t>
            </a:r>
            <a:r>
              <a:rPr lang="ar-DZ" sz="2400" dirty="0" smtClean="0">
                <a:solidFill>
                  <a:schemeClr val="tx1">
                    <a:lumMod val="85000"/>
                    <a:lumOff val="15000"/>
                  </a:schemeClr>
                </a:solidFill>
                <a:latin typeface="Andalus" pitchFamily="18" charset="-78"/>
                <a:cs typeface="Andalus" pitchFamily="18" charset="-78"/>
              </a:rPr>
              <a:t>– المصادف لـ 16 </a:t>
            </a:r>
            <a:r>
              <a:rPr lang="ar-DZ" sz="2400" dirty="0" err="1" smtClean="0">
                <a:solidFill>
                  <a:schemeClr val="tx1">
                    <a:lumMod val="85000"/>
                    <a:lumOff val="15000"/>
                  </a:schemeClr>
                </a:solidFill>
                <a:latin typeface="Andalus" pitchFamily="18" charset="-78"/>
                <a:cs typeface="Andalus" pitchFamily="18" charset="-78"/>
              </a:rPr>
              <a:t>افريل</a:t>
            </a:r>
            <a:r>
              <a:rPr lang="ar-DZ" sz="2400" dirty="0" smtClean="0">
                <a:solidFill>
                  <a:schemeClr val="tx1">
                    <a:lumMod val="85000"/>
                    <a:lumOff val="15000"/>
                  </a:schemeClr>
                </a:solidFill>
                <a:latin typeface="Andalus" pitchFamily="18" charset="-78"/>
                <a:cs typeface="Andalus" pitchFamily="18" charset="-78"/>
              </a:rPr>
              <a:t> – و الذكرى السابعة </a:t>
            </a:r>
            <a:r>
              <a:rPr lang="ar-SA" sz="2400" dirty="0" smtClean="0">
                <a:solidFill>
                  <a:schemeClr val="tx1">
                    <a:lumMod val="85000"/>
                    <a:lumOff val="15000"/>
                  </a:schemeClr>
                </a:solidFill>
                <a:latin typeface="Andalus" pitchFamily="18" charset="-78"/>
                <a:cs typeface="Andalus" pitchFamily="18" charset="-78"/>
              </a:rPr>
              <a:t>و</a:t>
            </a:r>
            <a:r>
              <a:rPr lang="ar-DZ" sz="2400" dirty="0" smtClean="0">
                <a:solidFill>
                  <a:schemeClr val="tx1">
                    <a:lumMod val="85000"/>
                    <a:lumOff val="15000"/>
                  </a:schemeClr>
                </a:solidFill>
                <a:latin typeface="Andalus" pitchFamily="18" charset="-78"/>
                <a:cs typeface="Andalus" pitchFamily="18" charset="-78"/>
              </a:rPr>
              <a:t>الثلاثون للربيع </a:t>
            </a:r>
            <a:r>
              <a:rPr lang="ar-DZ" sz="2400" dirty="0" err="1" smtClean="0">
                <a:solidFill>
                  <a:schemeClr val="tx1">
                    <a:lumMod val="85000"/>
                    <a:lumOff val="15000"/>
                  </a:schemeClr>
                </a:solidFill>
                <a:latin typeface="Andalus" pitchFamily="18" charset="-78"/>
                <a:cs typeface="Andalus" pitchFamily="18" charset="-78"/>
              </a:rPr>
              <a:t>الأمازيغي</a:t>
            </a:r>
            <a:r>
              <a:rPr lang="ar-DZ" sz="2400" dirty="0" smtClean="0">
                <a:solidFill>
                  <a:schemeClr val="tx1">
                    <a:lumMod val="85000"/>
                    <a:lumOff val="15000"/>
                  </a:schemeClr>
                </a:solidFill>
                <a:latin typeface="Andalus" pitchFamily="18" charset="-78"/>
                <a:cs typeface="Andalus" pitchFamily="18" charset="-78"/>
              </a:rPr>
              <a:t> و ذلك يوم 19 أفريل 2017 بقاعة المحاضرات للقطب الجامعي </a:t>
            </a:r>
            <a:r>
              <a:rPr lang="ar-DZ" sz="2400" dirty="0" err="1" smtClean="0">
                <a:solidFill>
                  <a:schemeClr val="tx1">
                    <a:lumMod val="85000"/>
                    <a:lumOff val="15000"/>
                  </a:schemeClr>
                </a:solidFill>
                <a:latin typeface="Andalus" pitchFamily="18" charset="-78"/>
                <a:cs typeface="Andalus" pitchFamily="18" charset="-78"/>
              </a:rPr>
              <a:t>تارقة</a:t>
            </a:r>
            <a:r>
              <a:rPr lang="ar-DZ" sz="2400" dirty="0" smtClean="0">
                <a:solidFill>
                  <a:schemeClr val="tx1">
                    <a:lumMod val="85000"/>
                    <a:lumOff val="15000"/>
                  </a:schemeClr>
                </a:solidFill>
                <a:latin typeface="Andalus" pitchFamily="18" charset="-78"/>
                <a:cs typeface="Andalus" pitchFamily="18" charset="-78"/>
              </a:rPr>
              <a:t> </a:t>
            </a:r>
            <a:r>
              <a:rPr lang="ar-DZ" sz="2400" dirty="0" err="1" smtClean="0">
                <a:solidFill>
                  <a:schemeClr val="tx1">
                    <a:lumMod val="85000"/>
                    <a:lumOff val="15000"/>
                  </a:schemeClr>
                </a:solidFill>
                <a:latin typeface="Andalus" pitchFamily="18" charset="-78"/>
                <a:cs typeface="Andalus" pitchFamily="18" charset="-78"/>
              </a:rPr>
              <a:t>أوزمور.</a:t>
            </a:r>
            <a:endParaRPr lang="fr-FR" sz="2400" dirty="0" smtClean="0">
              <a:solidFill>
                <a:schemeClr val="tx1">
                  <a:lumMod val="85000"/>
                  <a:lumOff val="15000"/>
                </a:schemeClr>
              </a:solidFill>
              <a:latin typeface="Andalus" pitchFamily="18" charset="-78"/>
              <a:cs typeface="Andalus" pitchFamily="18" charset="-78"/>
            </a:endParaRPr>
          </a:p>
          <a:p>
            <a:endParaRPr lang="fr-FR" dirty="0"/>
          </a:p>
        </p:txBody>
      </p:sp>
      <p:pic>
        <p:nvPicPr>
          <p:cNvPr id="2050" name="Picture 2" descr="C:\Users\admin\Desktop\Dossier PHOTOS\PHOTOS 2017\Avril - Juin 2017\04\la direction de l'éducation 18.04.2017\IMG_9894.JPG"/>
          <p:cNvPicPr>
            <a:picLocks noChangeAspect="1" noChangeArrowheads="1"/>
          </p:cNvPicPr>
          <p:nvPr/>
        </p:nvPicPr>
        <p:blipFill>
          <a:blip r:embed="rId4" cstate="print"/>
          <a:srcRect/>
          <a:stretch>
            <a:fillRect/>
          </a:stretch>
        </p:blipFill>
        <p:spPr bwMode="auto">
          <a:xfrm>
            <a:off x="179512" y="44624"/>
            <a:ext cx="3312368" cy="2208245"/>
          </a:xfrm>
          <a:prstGeom prst="rect">
            <a:avLst/>
          </a:prstGeom>
          <a:ln>
            <a:noFill/>
          </a:ln>
          <a:effectLst>
            <a:softEdge rad="112500"/>
          </a:effectLst>
        </p:spPr>
      </p:pic>
      <p:pic>
        <p:nvPicPr>
          <p:cNvPr id="2051" name="Picture 3" descr="C:\Users\admin\Desktop\Dossier PHOTOS\PHOTOS 2017\Avril - Juin 2017\04\la direction de l'éducation 18.04.2017\IMG_9942.JPG"/>
          <p:cNvPicPr>
            <a:picLocks noChangeAspect="1" noChangeArrowheads="1"/>
          </p:cNvPicPr>
          <p:nvPr/>
        </p:nvPicPr>
        <p:blipFill>
          <a:blip r:embed="rId5" cstate="print"/>
          <a:srcRect/>
          <a:stretch>
            <a:fillRect/>
          </a:stretch>
        </p:blipFill>
        <p:spPr bwMode="auto">
          <a:xfrm>
            <a:off x="4716016" y="4075182"/>
            <a:ext cx="4107291" cy="2738194"/>
          </a:xfrm>
          <a:prstGeom prst="rect">
            <a:avLst/>
          </a:prstGeom>
          <a:ln>
            <a:noFill/>
          </a:ln>
          <a:effectLst>
            <a:softEdge rad="112500"/>
          </a:effectLst>
        </p:spPr>
      </p:pic>
      <p:pic>
        <p:nvPicPr>
          <p:cNvPr id="2052" name="Picture 4" descr="C:\Users\admin\Desktop\Dossier PHOTOS\PHOTOS 2017\Avril - Juin 2017\04\la direction de l'éducation 18.04.2017\IMG_9902.JPG"/>
          <p:cNvPicPr>
            <a:picLocks noChangeAspect="1" noChangeArrowheads="1"/>
          </p:cNvPicPr>
          <p:nvPr/>
        </p:nvPicPr>
        <p:blipFill>
          <a:blip r:embed="rId6" cstate="print"/>
          <a:srcRect/>
          <a:stretch>
            <a:fillRect/>
          </a:stretch>
        </p:blipFill>
        <p:spPr bwMode="auto">
          <a:xfrm>
            <a:off x="392701" y="3691139"/>
            <a:ext cx="4035283" cy="2690189"/>
          </a:xfrm>
          <a:prstGeom prst="rect">
            <a:avLst/>
          </a:prstGeom>
          <a:ln>
            <a:noFill/>
          </a:ln>
          <a:effectLst>
            <a:softEdge rad="11250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6" name="Titre 5"/>
          <p:cNvSpPr>
            <a:spLocks noGrp="1"/>
          </p:cNvSpPr>
          <p:nvPr>
            <p:ph type="ctrTitle"/>
          </p:nvPr>
        </p:nvSpPr>
        <p:spPr>
          <a:xfrm rot="173554">
            <a:off x="3741373" y="-100868"/>
            <a:ext cx="5686400" cy="1470025"/>
          </a:xfrm>
        </p:spPr>
        <p:txBody>
          <a:bodyPr>
            <a:normAutofit/>
          </a:bodyPr>
          <a:lstStyle/>
          <a:p>
            <a:r>
              <a:rPr lang="fr-FR" sz="2400" b="1" i="1" dirty="0" smtClean="0">
                <a:solidFill>
                  <a:schemeClr val="bg1"/>
                </a:solidFill>
                <a:effectLst>
                  <a:glow rad="139700">
                    <a:schemeClr val="accent3">
                      <a:lumMod val="40000"/>
                      <a:lumOff val="60000"/>
                      <a:alpha val="40000"/>
                    </a:schemeClr>
                  </a:glow>
                </a:effectLst>
              </a:rPr>
              <a:t>La 4ème Edition du Festival National Universitaire du Théâtre Féminin </a:t>
            </a:r>
            <a:br>
              <a:rPr lang="fr-FR" sz="2400" b="1" i="1" dirty="0" smtClean="0">
                <a:solidFill>
                  <a:schemeClr val="bg1"/>
                </a:solidFill>
                <a:effectLst>
                  <a:glow rad="139700">
                    <a:schemeClr val="accent3">
                      <a:lumMod val="40000"/>
                      <a:lumOff val="60000"/>
                      <a:alpha val="40000"/>
                    </a:schemeClr>
                  </a:glow>
                </a:effectLst>
              </a:rPr>
            </a:br>
            <a:r>
              <a:rPr lang="fr-FR" sz="2400" b="1" i="1" dirty="0" smtClean="0">
                <a:solidFill>
                  <a:schemeClr val="bg1"/>
                </a:solidFill>
                <a:effectLst>
                  <a:glow rad="139700">
                    <a:schemeClr val="accent3">
                      <a:lumMod val="40000"/>
                      <a:lumOff val="60000"/>
                      <a:alpha val="40000"/>
                    </a:schemeClr>
                  </a:glow>
                </a:effectLst>
              </a:rPr>
              <a:t>à l’Université de Béjaïa</a:t>
            </a:r>
            <a:endParaRPr lang="fr-FR" sz="2400" b="1" i="1" dirty="0">
              <a:solidFill>
                <a:schemeClr val="bg1"/>
              </a:solidFill>
              <a:effectLst>
                <a:glow rad="139700">
                  <a:schemeClr val="accent3">
                    <a:lumMod val="40000"/>
                    <a:lumOff val="60000"/>
                    <a:alpha val="40000"/>
                  </a:schemeClr>
                </a:glow>
              </a:effectLst>
            </a:endParaRPr>
          </a:p>
        </p:txBody>
      </p:sp>
      <p:pic>
        <p:nvPicPr>
          <p:cNvPr id="9" name="Image 8" descr="_MG_0719.JPG"/>
          <p:cNvPicPr>
            <a:picLocks noChangeAspect="1"/>
          </p:cNvPicPr>
          <p:nvPr/>
        </p:nvPicPr>
        <p:blipFill>
          <a:blip r:embed="rId4" cstate="print"/>
          <a:stretch>
            <a:fillRect/>
          </a:stretch>
        </p:blipFill>
        <p:spPr>
          <a:xfrm rot="21110595">
            <a:off x="294524" y="1617977"/>
            <a:ext cx="4427984" cy="2951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descr="_MG_0739.JPG"/>
          <p:cNvPicPr>
            <a:picLocks noChangeAspect="1"/>
          </p:cNvPicPr>
          <p:nvPr/>
        </p:nvPicPr>
        <p:blipFill>
          <a:blip r:embed="rId5" cstate="print"/>
          <a:stretch>
            <a:fillRect/>
          </a:stretch>
        </p:blipFill>
        <p:spPr>
          <a:xfrm rot="236797">
            <a:off x="4696110" y="2203678"/>
            <a:ext cx="4247964" cy="2831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827584" y="5014917"/>
            <a:ext cx="4752528" cy="646331"/>
          </a:xfrm>
          <a:prstGeom prst="rect">
            <a:avLst/>
          </a:prstGeom>
        </p:spPr>
        <p:txBody>
          <a:bodyPr>
            <a:prstTxWarp prst="textWave1">
              <a:avLst/>
            </a:prstTxWarp>
            <a:spAutoFit/>
          </a:bodyPr>
          <a:lstStyle/>
          <a:p>
            <a:r>
              <a:rPr lang="fr-FR" b="1" dirty="0" smtClean="0">
                <a:ln w="12700">
                  <a:solidFill>
                    <a:schemeClr val="tx2">
                      <a:satMod val="155000"/>
                    </a:schemeClr>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effectLst>
              </a:rPr>
              <a:t>À la découverte des talents existant dans le milieu universitaire</a:t>
            </a:r>
            <a:endParaRPr lang="fr-FR" b="1" dirty="0">
              <a:ln w="12700">
                <a:solidFill>
                  <a:schemeClr val="tx2">
                    <a:satMod val="155000"/>
                  </a:schemeClr>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endParaRPr lang="fr-FR" dirty="0"/>
          </a:p>
        </p:txBody>
      </p:sp>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1" name="Image 10" descr="_MG_0766.JPG"/>
          <p:cNvPicPr>
            <a:picLocks noChangeAspect="1"/>
          </p:cNvPicPr>
          <p:nvPr/>
        </p:nvPicPr>
        <p:blipFill>
          <a:blip r:embed="rId4" cstate="print"/>
          <a:stretch>
            <a:fillRect/>
          </a:stretch>
        </p:blipFill>
        <p:spPr>
          <a:xfrm>
            <a:off x="395536" y="3933056"/>
            <a:ext cx="3851920" cy="25679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itre 5"/>
          <p:cNvSpPr>
            <a:spLocks noGrp="1"/>
          </p:cNvSpPr>
          <p:nvPr>
            <p:ph type="ctrTitle"/>
          </p:nvPr>
        </p:nvSpPr>
        <p:spPr>
          <a:xfrm rot="177118">
            <a:off x="4102454" y="-41992"/>
            <a:ext cx="5038328" cy="1470025"/>
          </a:xfrm>
        </p:spPr>
        <p:txBody>
          <a:bodyPr>
            <a:normAutofit/>
          </a:bodyPr>
          <a:lstStyle/>
          <a:p>
            <a:r>
              <a:rPr lang="fr-FR" sz="2400" b="1" i="1" dirty="0" smtClean="0">
                <a:solidFill>
                  <a:schemeClr val="bg1"/>
                </a:solidFill>
                <a:effectLst>
                  <a:glow rad="139700">
                    <a:schemeClr val="accent3">
                      <a:lumMod val="40000"/>
                      <a:lumOff val="60000"/>
                      <a:alpha val="40000"/>
                    </a:schemeClr>
                  </a:glow>
                </a:effectLst>
              </a:rPr>
              <a:t>La 4ème Edition du Festival National Universitaire du Théâtre Féminin </a:t>
            </a:r>
            <a:br>
              <a:rPr lang="fr-FR" sz="2400" b="1" i="1" dirty="0" smtClean="0">
                <a:solidFill>
                  <a:schemeClr val="bg1"/>
                </a:solidFill>
                <a:effectLst>
                  <a:glow rad="139700">
                    <a:schemeClr val="accent3">
                      <a:lumMod val="40000"/>
                      <a:lumOff val="60000"/>
                      <a:alpha val="40000"/>
                    </a:schemeClr>
                  </a:glow>
                </a:effectLst>
              </a:rPr>
            </a:br>
            <a:r>
              <a:rPr lang="fr-FR" sz="2400" b="1" i="1" dirty="0" smtClean="0">
                <a:solidFill>
                  <a:schemeClr val="bg1"/>
                </a:solidFill>
                <a:effectLst>
                  <a:glow rad="139700">
                    <a:schemeClr val="accent3">
                      <a:lumMod val="40000"/>
                      <a:lumOff val="60000"/>
                      <a:alpha val="40000"/>
                    </a:schemeClr>
                  </a:glow>
                </a:effectLst>
              </a:rPr>
              <a:t>à l’Université de Béjaïa</a:t>
            </a:r>
            <a:endParaRPr lang="fr-FR" sz="2400" dirty="0"/>
          </a:p>
        </p:txBody>
      </p:sp>
      <p:pic>
        <p:nvPicPr>
          <p:cNvPr id="9" name="Image 8" descr="_MG_0783.JPG"/>
          <p:cNvPicPr>
            <a:picLocks noChangeAspect="1"/>
          </p:cNvPicPr>
          <p:nvPr/>
        </p:nvPicPr>
        <p:blipFill>
          <a:blip r:embed="rId5" cstate="print"/>
          <a:stretch>
            <a:fillRect/>
          </a:stretch>
        </p:blipFill>
        <p:spPr>
          <a:xfrm rot="290294">
            <a:off x="3419779" y="1572531"/>
            <a:ext cx="5472608" cy="36484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Rectangle 11"/>
          <p:cNvSpPr/>
          <p:nvPr/>
        </p:nvSpPr>
        <p:spPr>
          <a:xfrm rot="21249836">
            <a:off x="241480" y="775526"/>
            <a:ext cx="3188275"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1600" i="1" dirty="0" smtClean="0"/>
              <a:t> Plusieurs comédiens, à l’image de Tounes AIT ALI, Lynda SELLAM, Sid Ali BENSALEM, Krimo BREBER, Youcef SHAIRI, Mustapha LAARIBI et de Hakim DAKAR, ont pris part à cette importante rencontre</a:t>
            </a:r>
          </a:p>
          <a:p>
            <a:r>
              <a:rPr lang="fr-FR" sz="1600" i="1" dirty="0" smtClean="0"/>
              <a:t>en tant que membre de jury pour la sélection du prix du : meilleur texte, meilleure mise en scène, meilleur scénographe, meilleur rôle féminin, … etc. </a:t>
            </a:r>
            <a:endParaRPr lang="fr-FR" sz="1600" i="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a:xfrm>
            <a:off x="5364088" y="4221088"/>
            <a:ext cx="3240360" cy="1368152"/>
          </a:xfrm>
        </p:spPr>
        <p:txBody>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Exposition DESSIN vs PHOTO</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www.univ-bejaia.dz_doc_2017_Bulletin-information-N17-newsletter-univ-bejaia.jpg"/>
          <p:cNvPicPr>
            <a:picLocks noChangeAspect="1"/>
          </p:cNvPicPr>
          <p:nvPr/>
        </p:nvPicPr>
        <p:blipFill>
          <a:blip r:embed="rId4" cstate="print"/>
          <a:stretch>
            <a:fillRect/>
          </a:stretch>
        </p:blipFill>
        <p:spPr>
          <a:xfrm>
            <a:off x="4355976" y="1337891"/>
            <a:ext cx="4554682" cy="2163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a:off x="4788024" y="-201265"/>
            <a:ext cx="4390256" cy="1470025"/>
          </a:xfrm>
        </p:spPr>
        <p:txBody>
          <a:bodyPr>
            <a:normAutofit/>
          </a:bodyPr>
          <a:lstStyle/>
          <a:p>
            <a:r>
              <a:rPr lang="fr-F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Portes Ouvertes sur le GENIE ELECTRIQUE</a:t>
            </a:r>
            <a:endPar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Image 10" descr="IMG_9519.JPG"/>
          <p:cNvPicPr>
            <a:picLocks noChangeAspect="1"/>
          </p:cNvPicPr>
          <p:nvPr/>
        </p:nvPicPr>
        <p:blipFill>
          <a:blip r:embed="rId5" cstate="print"/>
          <a:stretch>
            <a:fillRect/>
          </a:stretch>
        </p:blipFill>
        <p:spPr>
          <a:xfrm>
            <a:off x="323528" y="3333328"/>
            <a:ext cx="4572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p:cNvSpPr/>
          <p:nvPr/>
        </p:nvSpPr>
        <p:spPr>
          <a:xfrm>
            <a:off x="683568" y="692696"/>
            <a:ext cx="2502024" cy="25545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1600" dirty="0" smtClean="0"/>
              <a:t> </a:t>
            </a:r>
            <a:r>
              <a:rPr lang="fr-FR" sz="1600" b="1" i="1" dirty="0" smtClean="0"/>
              <a:t>L’exposition a connu la participation de la </a:t>
            </a:r>
            <a:r>
              <a:rPr lang="fr-FR" sz="1600" b="1" i="1" dirty="0" smtClean="0"/>
              <a:t>jeune photographe </a:t>
            </a:r>
            <a:r>
              <a:rPr lang="fr-FR" sz="1600" b="1" i="1" dirty="0" smtClean="0"/>
              <a:t>LAMRIOU Imane et le dessinateur AHNIA Nouredine, qui </a:t>
            </a:r>
            <a:r>
              <a:rPr lang="fr-FR" sz="1600" b="1" i="1" dirty="0" smtClean="0"/>
              <a:t>ont présenté </a:t>
            </a:r>
            <a:r>
              <a:rPr lang="fr-FR" sz="1600" b="1" i="1" dirty="0" smtClean="0"/>
              <a:t>leurs œuvres et expliqué </a:t>
            </a:r>
            <a:r>
              <a:rPr lang="fr-FR" sz="1600" b="1" i="1" dirty="0" smtClean="0"/>
              <a:t>aux étudiants </a:t>
            </a:r>
            <a:r>
              <a:rPr lang="fr-FR" sz="1600" b="1" i="1" dirty="0" smtClean="0"/>
              <a:t>les règles de la photographie ainsi que la différence entre la photo et le dessin.</a:t>
            </a:r>
            <a:endParaRPr lang="fr-FR" sz="1600" b="1" i="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9" name="Image 8" descr="IMG_1035.JPG"/>
          <p:cNvPicPr>
            <a:picLocks noChangeAspect="1"/>
          </p:cNvPicPr>
          <p:nvPr/>
        </p:nvPicPr>
        <p:blipFill>
          <a:blip r:embed="rId4" cstate="print"/>
          <a:stretch>
            <a:fillRect/>
          </a:stretch>
        </p:blipFill>
        <p:spPr>
          <a:xfrm>
            <a:off x="3851920" y="1484784"/>
            <a:ext cx="5256584" cy="3504389"/>
          </a:xfrm>
          <a:prstGeom prst="rect">
            <a:avLst/>
          </a:prstGeom>
          <a:ln>
            <a:noFill/>
          </a:ln>
          <a:effectLst>
            <a:softEdge rad="112500"/>
          </a:effectLst>
        </p:spPr>
      </p:pic>
      <p:pic>
        <p:nvPicPr>
          <p:cNvPr id="11" name="Image 10" descr="IMG_1018.JPG"/>
          <p:cNvPicPr>
            <a:picLocks noChangeAspect="1"/>
          </p:cNvPicPr>
          <p:nvPr/>
        </p:nvPicPr>
        <p:blipFill>
          <a:blip r:embed="rId5" cstate="print"/>
          <a:stretch>
            <a:fillRect/>
          </a:stretch>
        </p:blipFill>
        <p:spPr>
          <a:xfrm rot="21193832">
            <a:off x="29402" y="2926991"/>
            <a:ext cx="3851920" cy="2567947"/>
          </a:xfrm>
          <a:prstGeom prst="rect">
            <a:avLst/>
          </a:prstGeom>
          <a:ln>
            <a:noFill/>
          </a:ln>
          <a:effectLst>
            <a:softEdge rad="112500"/>
          </a:effectLst>
        </p:spPr>
      </p:pic>
      <p:sp>
        <p:nvSpPr>
          <p:cNvPr id="6" name="Titre 5"/>
          <p:cNvSpPr>
            <a:spLocks noGrp="1"/>
          </p:cNvSpPr>
          <p:nvPr>
            <p:ph type="ctrTitle"/>
          </p:nvPr>
        </p:nvSpPr>
        <p:spPr>
          <a:xfrm rot="171595">
            <a:off x="3103395" y="-135112"/>
            <a:ext cx="6044208" cy="1470025"/>
          </a:xfrm>
        </p:spPr>
        <p:txBody>
          <a:bodyPr>
            <a:normAutofit fontScale="90000"/>
          </a:bodyPr>
          <a:lstStyle/>
          <a:p>
            <a:r>
              <a:rPr lang="fr-FR" sz="3200" b="1" i="1" dirty="0" smtClean="0">
                <a:effectLst>
                  <a:glow rad="139700">
                    <a:schemeClr val="accent3">
                      <a:satMod val="175000"/>
                      <a:alpha val="40000"/>
                    </a:schemeClr>
                  </a:glow>
                </a:effectLst>
              </a:rPr>
              <a:t>Une journée d’études sur la diversité</a:t>
            </a:r>
            <a:br>
              <a:rPr lang="fr-FR" sz="3200" b="1" i="1" dirty="0" smtClean="0">
                <a:effectLst>
                  <a:glow rad="139700">
                    <a:schemeClr val="accent3">
                      <a:satMod val="175000"/>
                      <a:alpha val="40000"/>
                    </a:schemeClr>
                  </a:glow>
                </a:effectLst>
              </a:rPr>
            </a:br>
            <a:r>
              <a:rPr lang="fr-FR" sz="3200" b="1" i="1" dirty="0" smtClean="0">
                <a:effectLst>
                  <a:glow rad="139700">
                    <a:schemeClr val="accent3">
                      <a:satMod val="175000"/>
                      <a:alpha val="40000"/>
                    </a:schemeClr>
                  </a:glow>
                </a:effectLst>
              </a:rPr>
              <a:t>Biologique des Fonds Marins</a:t>
            </a:r>
            <a:endParaRPr lang="fr-FR" sz="3200" b="1" i="1" dirty="0">
              <a:effectLst>
                <a:glow rad="139700">
                  <a:schemeClr val="accent3">
                    <a:satMod val="175000"/>
                    <a:alpha val="40000"/>
                  </a:schemeClr>
                </a:glow>
              </a:effectLst>
            </a:endParaRPr>
          </a:p>
        </p:txBody>
      </p:sp>
      <p:sp>
        <p:nvSpPr>
          <p:cNvPr id="12" name="Rectangle 11"/>
          <p:cNvSpPr/>
          <p:nvPr/>
        </p:nvSpPr>
        <p:spPr>
          <a:xfrm>
            <a:off x="395536" y="1916832"/>
            <a:ext cx="3096344" cy="954107"/>
          </a:xfrm>
          <a:prstGeom prst="rect">
            <a:avLst/>
          </a:prstGeom>
        </p:spPr>
        <p:txBody>
          <a:bodyPr wrap="square">
            <a:spAutoFit/>
          </a:bodyPr>
          <a:lstStyle/>
          <a:p>
            <a:r>
              <a:rPr lang="fr-FR" sz="2800" b="1" dirty="0" smtClean="0">
                <a:ln w="12700">
                  <a:solidFill>
                    <a:schemeClr val="tx2">
                      <a:satMod val="155000"/>
                    </a:schemeClr>
                  </a:solidFill>
                  <a:prstDash val="solid"/>
                </a:ln>
                <a:solidFill>
                  <a:schemeClr val="bg2">
                    <a:tint val="85000"/>
                    <a:satMod val="155000"/>
                  </a:schemeClr>
                </a:solidFill>
                <a:effectLst>
                  <a:glow rad="139700">
                    <a:schemeClr val="accent6">
                      <a:satMod val="175000"/>
                      <a:alpha val="40000"/>
                    </a:schemeClr>
                  </a:glow>
                  <a:outerShdw blurRad="41275" dist="20320" dir="1800000" algn="tl" rotWithShape="0">
                    <a:srgbClr val="000000">
                      <a:alpha val="40000"/>
                    </a:srgbClr>
                  </a:outerShdw>
                </a:effectLst>
              </a:rPr>
              <a:t> « Saving Our Blue </a:t>
            </a:r>
            <a:r>
              <a:rPr lang="fr-FR" sz="2800" b="1" dirty="0" smtClean="0">
                <a:ln w="12700">
                  <a:solidFill>
                    <a:schemeClr val="tx2">
                      <a:satMod val="155000"/>
                    </a:schemeClr>
                  </a:solidFill>
                  <a:prstDash val="solid"/>
                </a:ln>
                <a:solidFill>
                  <a:schemeClr val="bg2">
                    <a:tint val="85000"/>
                    <a:satMod val="155000"/>
                  </a:schemeClr>
                </a:solidFill>
                <a:effectLst>
                  <a:glow rad="139700">
                    <a:schemeClr val="accent6">
                      <a:satMod val="175000"/>
                      <a:alpha val="40000"/>
                    </a:schemeClr>
                  </a:glow>
                  <a:outerShdw blurRad="41275" dist="20320" dir="1800000" algn="tl" rotWithShape="0">
                    <a:srgbClr val="000000">
                      <a:alpha val="40000"/>
                    </a:srgbClr>
                  </a:outerShdw>
                </a:effectLst>
              </a:rPr>
              <a:t>      Planet » . . . </a:t>
            </a:r>
            <a:endParaRPr lang="fr-FR" sz="2800" b="1" dirty="0">
              <a:ln w="12700">
                <a:solidFill>
                  <a:schemeClr val="tx2">
                    <a:satMod val="155000"/>
                  </a:schemeClr>
                </a:solidFill>
                <a:prstDash val="solid"/>
              </a:ln>
              <a:solidFill>
                <a:schemeClr val="bg2">
                  <a:tint val="85000"/>
                  <a:satMod val="155000"/>
                </a:schemeClr>
              </a:solidFill>
              <a:effectLst>
                <a:glow rad="139700">
                  <a:schemeClr val="accent6">
                    <a:satMod val="175000"/>
                    <a:alpha val="40000"/>
                  </a:schemeClr>
                </a:glow>
                <a:outerShdw blurRad="41275" dist="20320" dir="1800000" algn="tl" rotWithShape="0">
                  <a:srgbClr val="000000">
                    <a:alpha val="40000"/>
                  </a:srgbClr>
                </a:outerShdw>
              </a:effectLs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6" name="Titre 5"/>
          <p:cNvSpPr>
            <a:spLocks noGrp="1"/>
          </p:cNvSpPr>
          <p:nvPr>
            <p:ph type="ctrTitle"/>
          </p:nvPr>
        </p:nvSpPr>
        <p:spPr>
          <a:xfrm rot="21265217">
            <a:off x="707439" y="1825846"/>
            <a:ext cx="7772400" cy="2960502"/>
          </a:xfrm>
        </p:spPr>
        <p:txBody>
          <a:bodyPr/>
          <a:lstStyle/>
          <a:p>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175 </a:t>
            </a:r>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Soutenances en</a:t>
            </a:r>
            <a:b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br>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 Post-Graduation</a:t>
            </a:r>
            <a:endParaRPr lang="fr-FR"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03648" y="4365104"/>
            <a:ext cx="7488832"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Rectangle 11"/>
          <p:cNvSpPr/>
          <p:nvPr/>
        </p:nvSpPr>
        <p:spPr>
          <a:xfrm>
            <a:off x="1403648" y="2492896"/>
            <a:ext cx="7488832"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Pentagone 8"/>
          <p:cNvSpPr/>
          <p:nvPr/>
        </p:nvSpPr>
        <p:spPr>
          <a:xfrm>
            <a:off x="467544" y="1916832"/>
            <a:ext cx="7632848" cy="1152128"/>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3" name="Pentagone 12"/>
          <p:cNvSpPr/>
          <p:nvPr/>
        </p:nvSpPr>
        <p:spPr>
          <a:xfrm>
            <a:off x="467544" y="3789040"/>
            <a:ext cx="6984776" cy="1152128"/>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5" name="Rectangle 14"/>
          <p:cNvSpPr/>
          <p:nvPr/>
        </p:nvSpPr>
        <p:spPr>
          <a:xfrm>
            <a:off x="539552" y="2217058"/>
            <a:ext cx="7288422" cy="707886"/>
          </a:xfrm>
          <a:prstGeom prst="rect">
            <a:avLst/>
          </a:prstGeom>
        </p:spPr>
        <p:txBody>
          <a:bodyPr wrap="square">
            <a:spAutoFit/>
          </a:bodyPr>
          <a:lstStyle/>
          <a:p>
            <a:r>
              <a:rPr lang="fr-FR" sz="2000" b="1" dirty="0" smtClean="0"/>
              <a:t>130 Soutenances </a:t>
            </a:r>
            <a:r>
              <a:rPr lang="fr-FR" sz="2000" b="1" dirty="0" smtClean="0"/>
              <a:t>de doctorats système LMD </a:t>
            </a:r>
            <a:r>
              <a:rPr lang="fr-FR" sz="2000" b="1" dirty="0" smtClean="0"/>
              <a:t>et système </a:t>
            </a:r>
            <a:r>
              <a:rPr lang="fr-FR" sz="2000" b="1" dirty="0" smtClean="0"/>
              <a:t>Classique</a:t>
            </a:r>
          </a:p>
          <a:p>
            <a:r>
              <a:rPr lang="fr-FR" sz="2000" b="1" dirty="0" smtClean="0"/>
              <a:t>  </a:t>
            </a:r>
            <a:endParaRPr lang="fr-FR" sz="2000" b="1" dirty="0"/>
          </a:p>
        </p:txBody>
      </p:sp>
      <p:sp>
        <p:nvSpPr>
          <p:cNvPr id="17" name="Rectangle 16"/>
          <p:cNvSpPr/>
          <p:nvPr/>
        </p:nvSpPr>
        <p:spPr>
          <a:xfrm>
            <a:off x="557808" y="4109010"/>
            <a:ext cx="5958408" cy="400110"/>
          </a:xfrm>
          <a:prstGeom prst="rect">
            <a:avLst/>
          </a:prstGeom>
        </p:spPr>
        <p:txBody>
          <a:bodyPr wrap="square">
            <a:spAutoFit/>
          </a:bodyPr>
          <a:lstStyle/>
          <a:p>
            <a:r>
              <a:rPr lang="fr-FR" sz="2000" b="1" dirty="0" smtClean="0"/>
              <a:t>45 </a:t>
            </a:r>
            <a:r>
              <a:rPr lang="fr-FR" sz="2000" b="1" dirty="0" smtClean="0"/>
              <a:t>Soutenances Habilitation à diriger des recherches</a:t>
            </a:r>
            <a:endParaRPr lang="fr-FR" sz="20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iapo.jpg"/>
          <p:cNvPicPr>
            <a:picLocks noChangeAspect="1"/>
          </p:cNvPicPr>
          <p:nvPr/>
        </p:nvPicPr>
        <p:blipFill>
          <a:blip r:embed="rId2" cstate="print"/>
          <a:stretch>
            <a:fillRect/>
          </a:stretch>
        </p:blipFill>
        <p:spPr>
          <a:xfrm>
            <a:off x="0" y="0"/>
            <a:ext cx="9144000" cy="2780928"/>
          </a:xfrm>
          <a:prstGeom prst="rect">
            <a:avLst/>
          </a:prstGeom>
          <a:ln>
            <a:noFill/>
          </a:ln>
          <a:effectLst>
            <a:outerShdw blurRad="292100" dist="139700" dir="2700000" algn="tl" rotWithShape="0">
              <a:srgbClr val="333333">
                <a:alpha val="65000"/>
              </a:srgbClr>
            </a:outerShdw>
          </a:effectLst>
        </p:spPr>
      </p:pic>
      <p:pic>
        <p:nvPicPr>
          <p:cNvPr id="5" name="Image 4" descr="diapo 02.jpg"/>
          <p:cNvPicPr>
            <a:picLocks noChangeAspect="1"/>
          </p:cNvPicPr>
          <p:nvPr/>
        </p:nvPicPr>
        <p:blipFill>
          <a:blip r:embed="rId3" cstate="print"/>
          <a:stretch>
            <a:fillRect/>
          </a:stretch>
        </p:blipFill>
        <p:spPr>
          <a:xfrm>
            <a:off x="0" y="5039818"/>
            <a:ext cx="9144000" cy="1818182"/>
          </a:xfrm>
          <a:prstGeom prst="rect">
            <a:avLst/>
          </a:prstGeom>
          <a:ln>
            <a:noFill/>
          </a:ln>
          <a:effectLst>
            <a:softEdge rad="112500"/>
          </a:effectLst>
        </p:spPr>
      </p:pic>
      <p:sp>
        <p:nvSpPr>
          <p:cNvPr id="6" name="Titre 5"/>
          <p:cNvSpPr>
            <a:spLocks noGrp="1"/>
          </p:cNvSpPr>
          <p:nvPr>
            <p:ph type="ctrTitle"/>
          </p:nvPr>
        </p:nvSpPr>
        <p:spPr>
          <a:xfrm rot="21265217">
            <a:off x="225076" y="1921718"/>
            <a:ext cx="8762703" cy="2960502"/>
          </a:xfrm>
        </p:spPr>
        <p:txBody>
          <a:bodyPr/>
          <a:lstStyle/>
          <a:p>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Merci à tous d’avoir contribué </a:t>
            </a:r>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à embellir </a:t>
            </a:r>
            <a:r>
              <a:rPr lang="fr-FR"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rPr>
              <a:t>et enrichir notre année</a:t>
            </a:r>
            <a:endParaRPr lang="fr-FR"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latin typeface="Aharoni" pitchFamily="2" charset="-79"/>
              <a:cs typeface="Aharoni" pitchFamily="2" charset="-79"/>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sp>
        <p:nvSpPr>
          <p:cNvPr id="9" name="Titre 8"/>
          <p:cNvSpPr>
            <a:spLocks noGrp="1"/>
          </p:cNvSpPr>
          <p:nvPr>
            <p:ph type="ctrTitle"/>
          </p:nvPr>
        </p:nvSpPr>
        <p:spPr>
          <a:xfrm>
            <a:off x="179512" y="302791"/>
            <a:ext cx="3888432" cy="1470025"/>
          </a:xfrm>
        </p:spPr>
        <p:txBody>
          <a:bodyPr>
            <a:noAutofit/>
          </a:bodyPr>
          <a:lstStyle/>
          <a:p>
            <a:r>
              <a:rPr lang="fr-FR" sz="3600" b="1" dirty="0" smtClean="0">
                <a:solidFill>
                  <a:srgbClr val="FFFF00"/>
                </a:solidFill>
              </a:rPr>
              <a:t>Journée d’études sur l’archivage électronique </a:t>
            </a:r>
            <a:r>
              <a:rPr lang="fr-FR" sz="3600" dirty="0" smtClean="0"/>
              <a:t/>
            </a:r>
            <a:br>
              <a:rPr lang="fr-FR" sz="3600" dirty="0" smtClean="0"/>
            </a:br>
            <a:endParaRPr lang="fr-FR" sz="3600" dirty="0"/>
          </a:p>
        </p:txBody>
      </p:sp>
      <p:pic>
        <p:nvPicPr>
          <p:cNvPr id="12" name="Image 11" descr="IMG_9627.JPG"/>
          <p:cNvPicPr>
            <a:picLocks noChangeAspect="1"/>
          </p:cNvPicPr>
          <p:nvPr/>
        </p:nvPicPr>
        <p:blipFill>
          <a:blip r:embed="rId4" cstate="print"/>
          <a:stretch>
            <a:fillRect/>
          </a:stretch>
        </p:blipFill>
        <p:spPr>
          <a:xfrm>
            <a:off x="4500500" y="260648"/>
            <a:ext cx="4247964" cy="28319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4" name="Picture 2" descr="C:\Users\admin\Desktop\Dossier PHOTOS\PHOTOS 2017\Avril - Juin 2017\La journée d’étude sur La Gestion des Documents et des Archives à L’ère des TIC 16.04.2017\100CANON\IMG_9653.JPG"/>
          <p:cNvPicPr>
            <a:picLocks noChangeAspect="1" noChangeArrowheads="1"/>
          </p:cNvPicPr>
          <p:nvPr/>
        </p:nvPicPr>
        <p:blipFill>
          <a:blip r:embed="rId5" cstate="print"/>
          <a:srcRect/>
          <a:stretch>
            <a:fillRect/>
          </a:stretch>
        </p:blipFill>
        <p:spPr bwMode="auto">
          <a:xfrm>
            <a:off x="179512" y="3212976"/>
            <a:ext cx="4887238" cy="3240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12"/>
          <p:cNvSpPr/>
          <p:nvPr/>
        </p:nvSpPr>
        <p:spPr>
          <a:xfrm>
            <a:off x="539552" y="1916832"/>
            <a:ext cx="3816424" cy="1015663"/>
          </a:xfrm>
          <a:prstGeom prst="rect">
            <a:avLst/>
          </a:prstGeom>
        </p:spPr>
        <p:txBody>
          <a:bodyPr wrap="square">
            <a:spAutoFit/>
          </a:bodyPr>
          <a:lstStyle/>
          <a:p>
            <a:r>
              <a:rPr lang="fr-FR" sz="2000" b="1" dirty="0" smtClean="0">
                <a:solidFill>
                  <a:schemeClr val="accent5">
                    <a:lumMod val="50000"/>
                  </a:schemeClr>
                </a:solidFill>
                <a:latin typeface="Baskerville Old Face" pitchFamily="18" charset="0"/>
              </a:rPr>
              <a:t>organisée à l’occasion  de la célébration de la journée nationale du savoir le 16 avril</a:t>
            </a:r>
            <a:endParaRPr lang="fr-FR" sz="2000" b="1" dirty="0">
              <a:solidFill>
                <a:schemeClr val="accent5">
                  <a:lumMod val="50000"/>
                </a:schemeClr>
              </a:solidFill>
              <a:latin typeface="Baskerville Old Face" pitchFamily="18" charset="0"/>
            </a:endParaRPr>
          </a:p>
        </p:txBody>
      </p:sp>
      <p:sp>
        <p:nvSpPr>
          <p:cNvPr id="11" name="Sous-titre 10"/>
          <p:cNvSpPr>
            <a:spLocks noGrp="1"/>
          </p:cNvSpPr>
          <p:nvPr>
            <p:ph type="subTitle" idx="1"/>
          </p:nvPr>
        </p:nvSpPr>
        <p:spPr>
          <a:xfrm rot="618989">
            <a:off x="5001137" y="3021824"/>
            <a:ext cx="3812976" cy="3528392"/>
          </a:xfrm>
        </p:spPr>
        <p:style>
          <a:lnRef idx="1">
            <a:schemeClr val="accent5"/>
          </a:lnRef>
          <a:fillRef idx="2">
            <a:schemeClr val="accent5"/>
          </a:fillRef>
          <a:effectRef idx="1">
            <a:schemeClr val="accent5"/>
          </a:effectRef>
          <a:fontRef idx="minor">
            <a:schemeClr val="dk1"/>
          </a:fontRef>
        </p:style>
        <p:txBody>
          <a:bodyPr>
            <a:noAutofit/>
          </a:bodyPr>
          <a:lstStyle/>
          <a:p>
            <a:pPr algn="just"/>
            <a:r>
              <a:rPr lang="fr-FR" sz="1300" b="1" dirty="0" smtClean="0">
                <a:solidFill>
                  <a:schemeClr val="tx1"/>
                </a:solidFill>
                <a:latin typeface="Cambria" pitchFamily="18" charset="0"/>
              </a:rPr>
              <a:t>Durant cette journée plusieurs communications ont été présentées telles que : </a:t>
            </a:r>
          </a:p>
          <a:p>
            <a:pPr lvl="0" algn="just"/>
            <a:r>
              <a:rPr lang="fr-FR" sz="1300" b="1" dirty="0" smtClean="0">
                <a:solidFill>
                  <a:schemeClr val="tx1"/>
                </a:solidFill>
                <a:latin typeface="Cambria" pitchFamily="18" charset="0"/>
              </a:rPr>
              <a:t>« Les archives universitaires en Algérie : Une mémoire en construction », animée par M. SELLAL Achour, Maitre de conférence Université Alger 2 ;</a:t>
            </a:r>
          </a:p>
          <a:p>
            <a:pPr lvl="0" algn="just"/>
            <a:r>
              <a:rPr lang="fr-FR" sz="1300" b="1" dirty="0" smtClean="0">
                <a:solidFill>
                  <a:schemeClr val="tx1"/>
                </a:solidFill>
                <a:latin typeface="Cambria" pitchFamily="18" charset="0"/>
              </a:rPr>
              <a:t>« </a:t>
            </a:r>
            <a:r>
              <a:rPr lang="ar-SA" sz="1300" b="1" dirty="0" smtClean="0">
                <a:solidFill>
                  <a:schemeClr val="tx1"/>
                </a:solidFill>
                <a:latin typeface="Cambria" pitchFamily="18" charset="0"/>
              </a:rPr>
              <a:t>تاريخ التشريع الجزائري في ميدان الأرشيف</a:t>
            </a:r>
            <a:r>
              <a:rPr lang="fr-FR" sz="1300" b="1" dirty="0" smtClean="0">
                <a:solidFill>
                  <a:schemeClr val="tx1"/>
                </a:solidFill>
                <a:latin typeface="Cambria" pitchFamily="18" charset="0"/>
              </a:rPr>
              <a:t> », animée par Mme DIB Leila, Cadre supérieure à la Direction Générale des Archives Nationales ;</a:t>
            </a:r>
          </a:p>
          <a:p>
            <a:pPr lvl="0" algn="just"/>
            <a:r>
              <a:rPr lang="ar-SA" sz="1300" b="1" dirty="0" smtClean="0">
                <a:solidFill>
                  <a:schemeClr val="tx1"/>
                </a:solidFill>
                <a:latin typeface="Cambria" pitchFamily="18" charset="0"/>
              </a:rPr>
              <a:t>التقنيات الأرشيفية الحديثة في ظل بيئة رقمية </a:t>
            </a:r>
            <a:r>
              <a:rPr lang="ar-SA" sz="1300" b="1" dirty="0" err="1" smtClean="0">
                <a:solidFill>
                  <a:schemeClr val="tx1"/>
                </a:solidFill>
                <a:latin typeface="Cambria" pitchFamily="18" charset="0"/>
              </a:rPr>
              <a:t>حديثة </a:t>
            </a:r>
            <a:r>
              <a:rPr lang="ar-SA" sz="1300" b="1" dirty="0" smtClean="0">
                <a:solidFill>
                  <a:schemeClr val="tx1"/>
                </a:solidFill>
                <a:latin typeface="Cambria" pitchFamily="18" charset="0"/>
              </a:rPr>
              <a:t>(الأدوار والمها</a:t>
            </a:r>
            <a:r>
              <a:rPr lang="ar-DZ" sz="1300" b="1" dirty="0" smtClean="0">
                <a:solidFill>
                  <a:schemeClr val="tx1"/>
                </a:solidFill>
                <a:latin typeface="Cambria" pitchFamily="18" charset="0"/>
              </a:rPr>
              <a:t>م</a:t>
            </a:r>
            <a:r>
              <a:rPr lang="ar-DZ" sz="1300" b="1" dirty="0" err="1" smtClean="0">
                <a:solidFill>
                  <a:schemeClr val="tx1"/>
                </a:solidFill>
                <a:latin typeface="Cambria" pitchFamily="18" charset="0"/>
              </a:rPr>
              <a:t>)</a:t>
            </a:r>
            <a:r>
              <a:rPr lang="ar-DZ" sz="1300" b="1" dirty="0" smtClean="0">
                <a:solidFill>
                  <a:schemeClr val="tx1"/>
                </a:solidFill>
                <a:latin typeface="Cambria" pitchFamily="18" charset="0"/>
              </a:rPr>
              <a:t> </a:t>
            </a:r>
            <a:r>
              <a:rPr lang="fr-FR" sz="1300" b="1" dirty="0" smtClean="0">
                <a:solidFill>
                  <a:schemeClr val="tx1"/>
                </a:solidFill>
                <a:latin typeface="Cambria" pitchFamily="18" charset="0"/>
              </a:rPr>
              <a:t>», animée par M. CHOUAOU Abdelbasset, Maitre de conférence, Université de Constantine 2 ;</a:t>
            </a:r>
          </a:p>
          <a:p>
            <a:pPr lvl="0" algn="just"/>
            <a:r>
              <a:rPr lang="fr-FR" sz="1300" b="1" dirty="0" smtClean="0">
                <a:solidFill>
                  <a:schemeClr val="tx1"/>
                </a:solidFill>
                <a:latin typeface="Cambria" pitchFamily="18" charset="0"/>
              </a:rPr>
              <a:t>« Présentation de l’agence Spigraph », animée par Mme CHEMLAL Sabeh , Manager de l’Entreprise Spigraph.</a:t>
            </a:r>
          </a:p>
          <a:p>
            <a:pPr algn="l"/>
            <a:endParaRPr lang="fr-FR" sz="1400" b="1" dirty="0">
              <a:solidFill>
                <a:schemeClr val="tx1"/>
              </a:solidFill>
              <a:latin typeface="Cambria"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3" name="Image 12" descr="DSC_0337.JPG"/>
          <p:cNvPicPr>
            <a:picLocks noChangeAspect="1"/>
          </p:cNvPicPr>
          <p:nvPr/>
        </p:nvPicPr>
        <p:blipFill>
          <a:blip r:embed="rId4" cstate="print"/>
          <a:stretch>
            <a:fillRect/>
          </a:stretch>
        </p:blipFill>
        <p:spPr>
          <a:xfrm>
            <a:off x="107504" y="666074"/>
            <a:ext cx="4752528" cy="3266982"/>
          </a:xfrm>
          <a:prstGeom prst="rect">
            <a:avLst/>
          </a:prstGeom>
          <a:ln>
            <a:noFill/>
          </a:ln>
          <a:effectLst>
            <a:softEdge rad="112500"/>
          </a:effectLst>
        </p:spPr>
      </p:pic>
      <p:pic>
        <p:nvPicPr>
          <p:cNvPr id="14" name="Image 13" descr="DSC00161.JPG"/>
          <p:cNvPicPr>
            <a:picLocks noChangeAspect="1"/>
          </p:cNvPicPr>
          <p:nvPr/>
        </p:nvPicPr>
        <p:blipFill>
          <a:blip r:embed="rId5" cstate="print"/>
          <a:stretch>
            <a:fillRect/>
          </a:stretch>
        </p:blipFill>
        <p:spPr>
          <a:xfrm>
            <a:off x="3923928" y="3442489"/>
            <a:ext cx="5059113" cy="2866831"/>
          </a:xfrm>
          <a:prstGeom prst="rect">
            <a:avLst/>
          </a:prstGeom>
          <a:ln>
            <a:noFill/>
          </a:ln>
          <a:effectLst>
            <a:softEdge rad="112500"/>
          </a:effectLst>
        </p:spPr>
      </p:pic>
      <p:sp>
        <p:nvSpPr>
          <p:cNvPr id="6" name="Titre 5"/>
          <p:cNvSpPr>
            <a:spLocks noGrp="1"/>
          </p:cNvSpPr>
          <p:nvPr>
            <p:ph type="ctrTitle"/>
          </p:nvPr>
        </p:nvSpPr>
        <p:spPr>
          <a:xfrm>
            <a:off x="2483768" y="330225"/>
            <a:ext cx="6840760" cy="1082551"/>
          </a:xfrm>
        </p:spPr>
        <p:txBody>
          <a:bodyPr>
            <a:noAutofit/>
          </a:bodyPr>
          <a:lstStyle/>
          <a:p>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Journée d’étude sur l’Employabilité à l’Université de Béjaïa</a:t>
            </a:r>
            <a:b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Sous-titre 6"/>
          <p:cNvSpPr>
            <a:spLocks noGrp="1"/>
          </p:cNvSpPr>
          <p:nvPr>
            <p:ph type="subTitle" idx="1"/>
          </p:nvPr>
        </p:nvSpPr>
        <p:spPr>
          <a:xfrm>
            <a:off x="4867944" y="1412776"/>
            <a:ext cx="4168552" cy="2160240"/>
          </a:xfrm>
        </p:spPr>
        <p:txBody>
          <a:bodyPr>
            <a:normAutofit/>
          </a:bodyPr>
          <a:lstStyle/>
          <a:p>
            <a:r>
              <a:rPr lang="fr-FR" sz="2400" b="1" i="1" dirty="0" smtClean="0">
                <a:solidFill>
                  <a:schemeClr val="accent6">
                    <a:lumMod val="75000"/>
                  </a:schemeClr>
                </a:solidFill>
                <a:latin typeface="Baskerville Old Face" pitchFamily="18" charset="0"/>
              </a:rPr>
              <a:t>en collaboration avec l’Agence </a:t>
            </a:r>
            <a:r>
              <a:rPr lang="fr-FR" sz="2400" b="1" i="1" dirty="0" err="1" smtClean="0">
                <a:solidFill>
                  <a:schemeClr val="accent6">
                    <a:lumMod val="75000"/>
                  </a:schemeClr>
                </a:solidFill>
                <a:latin typeface="Baskerville Old Face" pitchFamily="18" charset="0"/>
              </a:rPr>
              <a:t>Wilayal</a:t>
            </a:r>
            <a:r>
              <a:rPr lang="fr-FR" sz="2400" b="1" i="1" dirty="0" smtClean="0">
                <a:solidFill>
                  <a:schemeClr val="accent6">
                    <a:lumMod val="75000"/>
                  </a:schemeClr>
                </a:solidFill>
                <a:latin typeface="Baskerville Old Face" pitchFamily="18" charset="0"/>
              </a:rPr>
              <a:t> de l’Emploi de </a:t>
            </a:r>
            <a:r>
              <a:rPr lang="fr-FR" sz="2400" b="1" i="1" dirty="0" err="1" smtClean="0">
                <a:solidFill>
                  <a:schemeClr val="accent6">
                    <a:lumMod val="75000"/>
                  </a:schemeClr>
                </a:solidFill>
                <a:latin typeface="Baskerville Old Face" pitchFamily="18" charset="0"/>
              </a:rPr>
              <a:t>Béjaïa</a:t>
            </a:r>
            <a:r>
              <a:rPr lang="fr-FR" sz="2400" b="1" i="1" dirty="0" smtClean="0">
                <a:solidFill>
                  <a:schemeClr val="accent6">
                    <a:lumMod val="75000"/>
                  </a:schemeClr>
                </a:solidFill>
                <a:latin typeface="Baskerville Old Face" pitchFamily="18" charset="0"/>
              </a:rPr>
              <a:t>(AWEM), et la Direction de la Formation Professionnelle.</a:t>
            </a:r>
          </a:p>
          <a:p>
            <a:r>
              <a:rPr lang="fr-FR" sz="2400" b="1" i="1" dirty="0" smtClean="0">
                <a:solidFill>
                  <a:schemeClr val="accent6">
                    <a:lumMod val="75000"/>
                  </a:schemeClr>
                </a:solidFill>
              </a:rPr>
              <a:t>19 avril 2017 </a:t>
            </a:r>
            <a:endParaRPr lang="fr-FR" sz="2400" b="1" i="1" dirty="0">
              <a:solidFill>
                <a:schemeClr val="accent6">
                  <a:lumMod val="75000"/>
                </a:schemeClr>
              </a:solidFill>
              <a:latin typeface="Baskerville Old Face" pitchFamily="18" charset="0"/>
            </a:endParaRPr>
          </a:p>
        </p:txBody>
      </p:sp>
      <p:sp>
        <p:nvSpPr>
          <p:cNvPr id="16" name="Rectangle 15"/>
          <p:cNvSpPr/>
          <p:nvPr/>
        </p:nvSpPr>
        <p:spPr>
          <a:xfrm rot="171868">
            <a:off x="4005708" y="6302430"/>
            <a:ext cx="5285517" cy="523220"/>
          </a:xfrm>
          <a:prstGeom prst="rect">
            <a:avLst/>
          </a:prstGeom>
        </p:spPr>
        <p:txBody>
          <a:bodyPr wrap="square">
            <a:spAutoFit/>
          </a:bodyPr>
          <a:lstStyle/>
          <a:p>
            <a:r>
              <a:rPr lang="fr-FR" sz="2800" b="1" dirty="0" smtClean="0">
                <a:solidFill>
                  <a:schemeClr val="bg1"/>
                </a:solidFill>
              </a:rPr>
              <a:t>« l’Employabilité des Diplômés »</a:t>
            </a:r>
            <a:endParaRPr lang="fr-FR" sz="2800" b="1" dirty="0">
              <a:solidFill>
                <a:schemeClr val="bg1"/>
              </a:solidFill>
            </a:endParaRPr>
          </a:p>
        </p:txBody>
      </p:sp>
      <p:pic>
        <p:nvPicPr>
          <p:cNvPr id="12" name="Image 11" descr="DSC_0328.JPG"/>
          <p:cNvPicPr>
            <a:picLocks noChangeAspect="1"/>
          </p:cNvPicPr>
          <p:nvPr/>
        </p:nvPicPr>
        <p:blipFill>
          <a:blip r:embed="rId6" cstate="print"/>
          <a:stretch>
            <a:fillRect/>
          </a:stretch>
        </p:blipFill>
        <p:spPr>
          <a:xfrm rot="691013">
            <a:off x="130690" y="3776316"/>
            <a:ext cx="3691260" cy="276844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po 01.jpg"/>
          <p:cNvPicPr>
            <a:picLocks noChangeAspect="1"/>
          </p:cNvPicPr>
          <p:nvPr/>
        </p:nvPicPr>
        <p:blipFill>
          <a:blip r:embed="rId2" cstate="print"/>
          <a:stretch>
            <a:fillRect/>
          </a:stretch>
        </p:blipFill>
        <p:spPr>
          <a:xfrm>
            <a:off x="0" y="0"/>
            <a:ext cx="9144000" cy="1818182"/>
          </a:xfrm>
          <a:prstGeom prst="rect">
            <a:avLst/>
          </a:prstGeom>
        </p:spPr>
      </p:pic>
      <p:pic>
        <p:nvPicPr>
          <p:cNvPr id="10" name="Image 9" descr="diapo 02.jpg"/>
          <p:cNvPicPr>
            <a:picLocks noChangeAspect="1"/>
          </p:cNvPicPr>
          <p:nvPr/>
        </p:nvPicPr>
        <p:blipFill>
          <a:blip r:embed="rId3" cstate="print"/>
          <a:stretch>
            <a:fillRect/>
          </a:stretch>
        </p:blipFill>
        <p:spPr>
          <a:xfrm>
            <a:off x="0" y="5301208"/>
            <a:ext cx="9144000" cy="1556792"/>
          </a:xfrm>
          <a:prstGeom prst="rect">
            <a:avLst/>
          </a:prstGeom>
        </p:spPr>
      </p:pic>
      <p:pic>
        <p:nvPicPr>
          <p:cNvPr id="11" name="Image 10" descr="IMG_1220.JPG"/>
          <p:cNvPicPr>
            <a:picLocks noChangeAspect="1"/>
          </p:cNvPicPr>
          <p:nvPr/>
        </p:nvPicPr>
        <p:blipFill>
          <a:blip r:embed="rId4" cstate="print"/>
          <a:stretch>
            <a:fillRect/>
          </a:stretch>
        </p:blipFill>
        <p:spPr>
          <a:xfrm>
            <a:off x="4680520" y="3093301"/>
            <a:ext cx="4283968" cy="28559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 8" descr="_MG_1181.JPG"/>
          <p:cNvPicPr>
            <a:picLocks noChangeAspect="1"/>
          </p:cNvPicPr>
          <p:nvPr/>
        </p:nvPicPr>
        <p:blipFill>
          <a:blip r:embed="rId5" cstate="print"/>
          <a:stretch>
            <a:fillRect/>
          </a:stretch>
        </p:blipFill>
        <p:spPr>
          <a:xfrm>
            <a:off x="323528" y="1317104"/>
            <a:ext cx="4788024" cy="3192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re 5"/>
          <p:cNvSpPr>
            <a:spLocks noGrp="1"/>
          </p:cNvSpPr>
          <p:nvPr>
            <p:ph type="ctrTitle"/>
          </p:nvPr>
        </p:nvSpPr>
        <p:spPr>
          <a:xfrm>
            <a:off x="1552128" y="-243408"/>
            <a:ext cx="7628384" cy="1470025"/>
          </a:xfrm>
        </p:spPr>
        <p:txBody>
          <a:bodyPr>
            <a:normAutofit/>
          </a:bodyPr>
          <a:lstStyle/>
          <a:p>
            <a:r>
              <a:rPr lang="fr-FR"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 1</a:t>
            </a:r>
            <a:r>
              <a:rPr lang="fr-FR" sz="2800" b="1" i="1" spc="50" baseline="30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ère</a:t>
            </a:r>
            <a:r>
              <a:rPr lang="fr-FR"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journée sur la toxicomanie sous le thème « Toxicomanie, parlons-en », le 18 mai 2018 </a:t>
            </a:r>
            <a:endParaRPr lang="fr-FR"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Sous-titre 6"/>
          <p:cNvSpPr>
            <a:spLocks noGrp="1"/>
          </p:cNvSpPr>
          <p:nvPr>
            <p:ph type="subTitle" idx="1"/>
          </p:nvPr>
        </p:nvSpPr>
        <p:spPr>
          <a:xfrm>
            <a:off x="5364088" y="1556792"/>
            <a:ext cx="3632448" cy="1415008"/>
          </a:xfrm>
        </p:spPr>
        <p:txBody>
          <a:bodyPr>
            <a:normAutofit lnSpcReduction="10000"/>
          </a:bodyPr>
          <a:lstStyle/>
          <a:p>
            <a:pPr algn="l"/>
            <a:r>
              <a:rPr lang="fr-FR" sz="1800" b="1" dirty="0" smtClean="0">
                <a:solidFill>
                  <a:schemeClr val="tx1"/>
                </a:solidFill>
              </a:rPr>
              <a:t>l’Etablissement Public de Santé de Proximité de Béjaïa  (EPSP), en collaboration avec la Direction de Santé et la Faculté de Médecine Université de Béjaïa. </a:t>
            </a:r>
            <a:endParaRPr lang="fr-FR" sz="1800" b="1" dirty="0">
              <a:solidFill>
                <a:schemeClr val="tx1"/>
              </a:solidFill>
            </a:endParaRPr>
          </a:p>
        </p:txBody>
      </p:sp>
      <p:sp>
        <p:nvSpPr>
          <p:cNvPr id="13" name="Rectangle 12"/>
          <p:cNvSpPr/>
          <p:nvPr/>
        </p:nvSpPr>
        <p:spPr>
          <a:xfrm>
            <a:off x="107504" y="4941168"/>
            <a:ext cx="3600400"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b="1" dirty="0" smtClean="0">
                <a:solidFill>
                  <a:schemeClr val="tx2">
                    <a:lumMod val="75000"/>
                  </a:schemeClr>
                </a:solidFill>
                <a:latin typeface="Adobe Caslon Pro Bold" pitchFamily="18" charset="0"/>
              </a:rPr>
              <a:t>Plusieurs conférences ayant trait, notamment, à la manière de prendre en charge un toxicomane ont été animées par des psychiatres et des psychologues venus du CHU de Béjaïa et de Blida.</a:t>
            </a:r>
            <a:endParaRPr lang="fr-FR" b="1" dirty="0">
              <a:solidFill>
                <a:schemeClr val="tx2">
                  <a:lumMod val="75000"/>
                </a:schemeClr>
              </a:solidFill>
              <a:latin typeface="Adobe Caslon Pro Bold" pitchFamily="18" charset="0"/>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2482</TotalTime>
  <Words>3407</Words>
  <Application>Microsoft Office PowerPoint</Application>
  <PresentationFormat>Affichage à l'écran (4:3)</PresentationFormat>
  <Paragraphs>229</Paragraphs>
  <Slides>66</Slides>
  <Notes>0</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Evénements Marquants de l’Année 2017</vt:lpstr>
      <vt:lpstr>L’Université de Béjaïa au rendez-vous  </vt:lpstr>
      <vt:lpstr>Accompagnement pédagogique au profit des enseignants-chercheurs nouvellement recrutés</vt:lpstr>
      <vt:lpstr>7ème édition des Rendez-vous économiques du FCE</vt:lpstr>
      <vt:lpstr>كلية الحقوق و العلوم السياسية تناقش موضوع البلاجيا   17  أفريل 2017  </vt:lpstr>
      <vt:lpstr>في رحاب جامعة بجاية إحياء الذكرى المزدوجة ليوم العلم  و الربيع الأمازيغي</vt:lpstr>
      <vt:lpstr>Journée d’études sur l’archivage électronique  </vt:lpstr>
      <vt:lpstr>Journée d’étude sur l’Employabilité à l’Université de Béjaïa </vt:lpstr>
      <vt:lpstr>la 1ère journée sur la toxicomanie sous le thème « Toxicomanie, parlons-en », le 18 mai 2018 </vt:lpstr>
      <vt:lpstr>La Caravane de l’entrepreneuriat atterrit à l’Université de Béjaïa</vt:lpstr>
      <vt:lpstr>La Conférence Régionale                    des Universités du Centre </vt:lpstr>
      <vt:lpstr>Création d’un Comité de Réflexion et d’Orientation Stratégique (CROS)</vt:lpstr>
      <vt:lpstr>في رحاب جامعة عبد الرحمان ميرة مديرية التربية لولاية بجاية تكرم التلاميذ المتفوقين في الامتحانات المدرسية</vt:lpstr>
      <vt:lpstr>Encourager le principe de l’excellence à l’Université de Béjaïa</vt:lpstr>
      <vt:lpstr>جامعة عبد الرحمان ميرة ثمرة الاستقلال تحتفل بالذكرى 63 لاندلاع الثورة التحريرية المجيدة  01 نوفمبر 1954</vt:lpstr>
      <vt:lpstr>Diapositive 16</vt:lpstr>
      <vt:lpstr>Honneur aux étudiants étrangers</vt:lpstr>
      <vt:lpstr>Cérémonie en l’honneur des lauréats  de la Faculté SNV</vt:lpstr>
      <vt:lpstr>Diapositive 19</vt:lpstr>
      <vt:lpstr>L’Université de Béjaïa fête le 10ème anniversaire de son habituel Salon de l’Emploi</vt:lpstr>
      <vt:lpstr>Pour la 10ème édition de cet important événement, l’Université de Béjaïa tient à marquer la célébration de ce long et fructueux parcours de rencontre université- entreprises, en associant des acteurs très influents dans le monde de l’emploi en l’occurrence l’Organisation Internationale du Travail via son bureau implanté en Algérie (le BIT) et l’Agence Nationale du Travail</vt:lpstr>
      <vt:lpstr>Diapositive 22</vt:lpstr>
      <vt:lpstr>Diapositive 23</vt:lpstr>
      <vt:lpstr>Partenariat université de Béjaïa &amp; le Bureau International du Travail </vt:lpstr>
      <vt:lpstr>Groupe de travail Algéro/Français</vt:lpstr>
      <vt:lpstr>L’Université de Béjaïa a abrité le quatrième séminaire du Groupe de travail Algéro-Français sur la thématique « Université/Entreprise/Territoire »,   organisé le 21 mai 2017</vt:lpstr>
      <vt:lpstr>Diapositive 27</vt:lpstr>
      <vt:lpstr>Rentrée Universitaire  2017/2018</vt:lpstr>
      <vt:lpstr>Diapositive 29</vt:lpstr>
      <vt:lpstr>Diapositive 30</vt:lpstr>
      <vt:lpstr>Recherche &amp; Formation </vt:lpstr>
      <vt:lpstr>Diapositive 32</vt:lpstr>
      <vt:lpstr>Doctoriales 2017</vt:lpstr>
      <vt:lpstr>Diapositive 34</vt:lpstr>
      <vt:lpstr>En hommage au sociologue M. Madoui, l’Université de Béjaïa organise un colloque international sur l’immigration qualifiée</vt:lpstr>
      <vt:lpstr>Diapositive 36</vt:lpstr>
      <vt:lpstr>Diapositive 37</vt:lpstr>
      <vt:lpstr>«les Oiseaux de l’Afrique du nord face aux changements globaux ».</vt:lpstr>
      <vt:lpstr>Formation en entreprenariat avec Injaz El Djazair</vt:lpstr>
      <vt:lpstr>La déconstruction de la métaphysique chez Jacques Derrida au cœur d’un colloque national  07novembre 2017</vt:lpstr>
      <vt:lpstr>Un clin d’œil aux bandits d’honneur de la révolution algérienne</vt:lpstr>
      <vt:lpstr>يوم دراسي حول اشكالات الشهر العقاري  11 ماي 2017</vt:lpstr>
      <vt:lpstr>مخبر الفعلية القانونية يناقش دور المشرّع  الجزائري  في حماية الساحل </vt:lpstr>
      <vt:lpstr>Colloque international sur la valorisation territoriale</vt:lpstr>
      <vt:lpstr>le déploiement des outils de conception pour la microélectronique, VLSI et MEMS</vt:lpstr>
      <vt:lpstr>«Tamazight entre aménagement et survie sociolinguistique» en débat à l’Université de Béjaïa</vt:lpstr>
      <vt:lpstr>كلية الحقوق والعلوم السياسية تسلط الضوء على التحكيم في إطار المركز الدولي لتسوية نزاعات الاستثمار في ظل الاتفاقيات الخارجية</vt:lpstr>
      <vt:lpstr>Le 3ème Colloque international sur «Les jeunes entre réussite sociale et mal-être»</vt:lpstr>
      <vt:lpstr>Célébration du 37éme anniversaire du printemps amazigh 20 avril 1980</vt:lpstr>
      <vt:lpstr>Célébration du 37éme anniversaire du printemps amazigh 20 avril 1980</vt:lpstr>
      <vt:lpstr>Coopération et relations internationales</vt:lpstr>
      <vt:lpstr>Le Recteur de l’UAMB signe une convention de partenariat avec l’Université de Lyon 3</vt:lpstr>
      <vt:lpstr>Consolider les relations avec l’Université de Ryson - Canada</vt:lpstr>
      <vt:lpstr>Signature de 14 nouvelles Conventions de Partenariat National </vt:lpstr>
      <vt:lpstr>Diapositive 55</vt:lpstr>
      <vt:lpstr>Renouvellement des conventions de Partenariat </vt:lpstr>
      <vt:lpstr>Activités Estudiantines</vt:lpstr>
      <vt:lpstr>Le club scientifique «G.E.E.R» honore l’Université de Béjaïa</vt:lpstr>
      <vt:lpstr>Le Club Scientifique S.N.V Une Bibliothèque en plein air…  un espace de convivialité à créer</vt:lpstr>
      <vt:lpstr>La 4ème Edition du Festival National Universitaire du Théâtre Féminin  à l’Université de Béjaïa</vt:lpstr>
      <vt:lpstr>La 4ème Edition du Festival National Universitaire du Théâtre Féminin  à l’Université de Béjaïa</vt:lpstr>
      <vt:lpstr>Portes Ouvertes sur le GENIE ELECTRIQUE</vt:lpstr>
      <vt:lpstr>Une journée d’études sur la diversité Biologique des Fonds Marins</vt:lpstr>
      <vt:lpstr>175 Soutenances en  Post-Graduation</vt:lpstr>
      <vt:lpstr>Diapositive 65</vt:lpstr>
      <vt:lpstr>Merci à tous d’avoir contribué à embellir et enrichir notre année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hgjfjkyj</dc:title>
  <dc:creator>admin</dc:creator>
  <cp:lastModifiedBy>admin</cp:lastModifiedBy>
  <cp:revision>211</cp:revision>
  <dcterms:created xsi:type="dcterms:W3CDTF">2018-09-06T11:35:54Z</dcterms:created>
  <dcterms:modified xsi:type="dcterms:W3CDTF">2018-09-16T15:25:03Z</dcterms:modified>
</cp:coreProperties>
</file>